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56"/>
  </p:notesMasterIdLst>
  <p:sldIdLst>
    <p:sldId id="256" r:id="rId2"/>
    <p:sldId id="257" r:id="rId3"/>
    <p:sldId id="258" r:id="rId4"/>
    <p:sldId id="259" r:id="rId5"/>
    <p:sldId id="260" r:id="rId6"/>
    <p:sldId id="261" r:id="rId7"/>
    <p:sldId id="281" r:id="rId8"/>
    <p:sldId id="282" r:id="rId9"/>
    <p:sldId id="283" r:id="rId10"/>
    <p:sldId id="262" r:id="rId11"/>
    <p:sldId id="284" r:id="rId12"/>
    <p:sldId id="263" r:id="rId13"/>
    <p:sldId id="266" r:id="rId14"/>
    <p:sldId id="269" r:id="rId15"/>
    <p:sldId id="267" r:id="rId16"/>
    <p:sldId id="268" r:id="rId17"/>
    <p:sldId id="264" r:id="rId18"/>
    <p:sldId id="265" r:id="rId19"/>
    <p:sldId id="270" r:id="rId20"/>
    <p:sldId id="271" r:id="rId21"/>
    <p:sldId id="272" r:id="rId22"/>
    <p:sldId id="273" r:id="rId23"/>
    <p:sldId id="274" r:id="rId24"/>
    <p:sldId id="275" r:id="rId25"/>
    <p:sldId id="276" r:id="rId26"/>
    <p:sldId id="277" r:id="rId27"/>
    <p:sldId id="285" r:id="rId28"/>
    <p:sldId id="288" r:id="rId29"/>
    <p:sldId id="278" r:id="rId30"/>
    <p:sldId id="279" r:id="rId31"/>
    <p:sldId id="280" r:id="rId32"/>
    <p:sldId id="286" r:id="rId33"/>
    <p:sldId id="287"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rnus, Jonathan M" initials="CJM" lastIdx="1" clrIdx="0">
    <p:extLst>
      <p:ext uri="{19B8F6BF-5375-455C-9EA6-DF929625EA0E}">
        <p15:presenceInfo xmlns:p15="http://schemas.microsoft.com/office/powerpoint/2012/main" userId="S::jmc108@pitt.edu::53f1a3d2-6585-462e-a1cc-58b6519e61b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8"/>
    <p:restoredTop sz="68082"/>
  </p:normalViewPr>
  <p:slideViewPr>
    <p:cSldViewPr snapToGrid="0" snapToObjects="1">
      <p:cViewPr varScale="1">
        <p:scale>
          <a:sx n="84" d="100"/>
          <a:sy n="84" d="100"/>
        </p:scale>
        <p:origin x="21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565662-A8F9-5B4C-BEE1-41652F0CFF2F}" type="datetimeFigureOut">
              <a:rPr lang="en-US" smtClean="0"/>
              <a:t>4/14/25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4EAC61-49C5-D24E-8247-6FF134EF9A99}" type="slidenum">
              <a:rPr lang="en-US" smtClean="0"/>
              <a:t>‹#›</a:t>
            </a:fld>
            <a:endParaRPr lang="en-US"/>
          </a:p>
        </p:txBody>
      </p:sp>
    </p:spTree>
    <p:extLst>
      <p:ext uri="{BB962C8B-B14F-4D97-AF65-F5344CB8AC3E}">
        <p14:creationId xmlns:p14="http://schemas.microsoft.com/office/powerpoint/2010/main" val="1429288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cholar.google.com/scholar_lookup?&amp;title=Colocalization%20of%20GWAS%20and%20eQTL%20signals%20detects%20target%20genes&amp;journal=Am.%20J.%20Hum.%20Genet.&amp;volume=99&amp;pages=1245-1260&amp;publication_year=2016&amp;author=Hormozdiari%2CF" TargetMode="External"/><Relationship Id="rId13" Type="http://schemas.openxmlformats.org/officeDocument/2006/relationships/hyperlink" Target="http://scholar.google.com/scholar_lookup?&amp;title=Integrating%20molecular%20QTL%20data%20into%20genome-wide%20genetic%20association%20analysis%3A%20Probabilistic%20assessment%20of%20enrichment%20and%20colocalization&amp;journal=PLOS%20Genet.&amp;volume=13&amp;publication_year=2017&amp;author=Wen%2CX&amp;author=Pique-Regi%2CR&amp;author=Luca%2CF" TargetMode="External"/><Relationship Id="rId3" Type="http://schemas.openxmlformats.org/officeDocument/2006/relationships/hyperlink" Target="https://www.nature.com/articles/s41467-018-03621-1#ref-link-section-d34123e5805" TargetMode="External"/><Relationship Id="rId7" Type="http://schemas.openxmlformats.org/officeDocument/2006/relationships/hyperlink" Target="http://www.ncbi.nlm.nih.gov/pmc/articles/PMC5142122" TargetMode="External"/><Relationship Id="rId12" Type="http://schemas.openxmlformats.org/officeDocument/2006/relationships/hyperlink" Target="http://www.ncbi.nlm.nih.gov/pmc/articles/PMC5363995"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www.ncbi.nlm.nih.gov/entrez/query.fcgi?cmd=Retrieve&amp;db=PubMed&amp;dopt=Abstract&amp;list_uids=27866706" TargetMode="External"/><Relationship Id="rId11" Type="http://schemas.openxmlformats.org/officeDocument/2006/relationships/hyperlink" Target="http://www.ncbi.nlm.nih.gov/entrez/query.fcgi?cmd=Retrieve&amp;db=PubMed&amp;dopt=Abstract&amp;list_uids=28278150" TargetMode="External"/><Relationship Id="rId5" Type="http://schemas.openxmlformats.org/officeDocument/2006/relationships/hyperlink" Target="https://doi.org/10.1016%2Fj.ajhg.2016.10.003" TargetMode="External"/><Relationship Id="rId10" Type="http://schemas.openxmlformats.org/officeDocument/2006/relationships/hyperlink" Target="https://doi.org/10.1371%2Fjournal.pgen.1006646" TargetMode="External"/><Relationship Id="rId4" Type="http://schemas.openxmlformats.org/officeDocument/2006/relationships/hyperlink" Target="https://www.nature.com/articles/cas-redirect/1%3ACAS%3A528%3ADC%252BC28XhvFSitLfJ" TargetMode="External"/><Relationship Id="rId9" Type="http://schemas.openxmlformats.org/officeDocument/2006/relationships/hyperlink" Target="https://www.nature.com/articles/s41467-018-03621-1#ref-link-section-d34123e5809"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sz="1200" kern="1200" dirty="0" err="1">
                <a:solidFill>
                  <a:schemeClr val="tx1"/>
                </a:solidFill>
                <a:effectLst/>
                <a:latin typeface="+mn-lt"/>
                <a:ea typeface="+mn-ea"/>
                <a:cs typeface="+mn-cs"/>
              </a:rPr>
              <a:t>Barbeira</a:t>
            </a:r>
            <a:r>
              <a:rPr lang="en-US" sz="1200" kern="1200" dirty="0">
                <a:solidFill>
                  <a:schemeClr val="tx1"/>
                </a:solidFill>
                <a:effectLst/>
                <a:latin typeface="+mn-lt"/>
                <a:ea typeface="+mn-ea"/>
                <a:cs typeface="+mn-cs"/>
              </a:rPr>
              <a:t>, A.N. et al. (2018) Exploring the phenotypic </a:t>
            </a:r>
            <a:r>
              <a:rPr lang="en-US" sz="1200" kern="1200" dirty="0" err="1">
                <a:solidFill>
                  <a:schemeClr val="tx1"/>
                </a:solidFill>
                <a:effectLst/>
                <a:latin typeface="+mn-lt"/>
                <a:ea typeface="+mn-ea"/>
                <a:cs typeface="+mn-cs"/>
              </a:rPr>
              <a:t>conse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quences</a:t>
            </a:r>
            <a:r>
              <a:rPr lang="en-US" sz="1200" kern="1200" dirty="0">
                <a:solidFill>
                  <a:schemeClr val="tx1"/>
                </a:solidFill>
                <a:effectLst/>
                <a:latin typeface="+mn-lt"/>
                <a:ea typeface="+mn-ea"/>
                <a:cs typeface="+mn-cs"/>
              </a:rPr>
              <a:t> of tissue specific gene expression variation inferred from GWAS summary statistics. Nat. </a:t>
            </a:r>
            <a:r>
              <a:rPr lang="en-US" sz="1200" kern="1200" dirty="0" err="1">
                <a:solidFill>
                  <a:schemeClr val="tx1"/>
                </a:solidFill>
                <a:effectLst/>
                <a:latin typeface="+mn-lt"/>
                <a:ea typeface="+mn-ea"/>
                <a:cs typeface="+mn-cs"/>
              </a:rPr>
              <a:t>Commun</a:t>
            </a:r>
            <a:r>
              <a:rPr lang="en-US" sz="1200" kern="1200" dirty="0">
                <a:solidFill>
                  <a:schemeClr val="tx1"/>
                </a:solidFill>
                <a:effectLst/>
                <a:latin typeface="+mn-lt"/>
                <a:ea typeface="+mn-ea"/>
                <a:cs typeface="+mn-cs"/>
              </a:rPr>
              <a:t>. 9, 1825 </a:t>
            </a:r>
          </a:p>
          <a:p>
            <a:r>
              <a:rPr lang="en-US" sz="1200" kern="1200" dirty="0">
                <a:solidFill>
                  <a:schemeClr val="tx1"/>
                </a:solidFill>
                <a:effectLst/>
                <a:latin typeface="+mn-lt"/>
                <a:ea typeface="+mn-ea"/>
                <a:cs typeface="+mn-cs"/>
              </a:rPr>
              <a:t>Gusev, A. et al. (2016) Integrative approaches for large-scale transcriptome-wide association studies. Nat. Genet. 48, 245–252 </a:t>
            </a:r>
          </a:p>
          <a:p>
            <a:r>
              <a:rPr lang="en-US" sz="1200" kern="1200" dirty="0" err="1">
                <a:solidFill>
                  <a:schemeClr val="tx1"/>
                </a:solidFill>
                <a:effectLst/>
                <a:latin typeface="+mn-lt"/>
                <a:ea typeface="+mn-ea"/>
                <a:cs typeface="+mn-cs"/>
              </a:rPr>
              <a:t>Gamazon</a:t>
            </a:r>
            <a:r>
              <a:rPr lang="en-US" sz="1200" kern="1200" dirty="0">
                <a:solidFill>
                  <a:schemeClr val="tx1"/>
                </a:solidFill>
                <a:effectLst/>
                <a:latin typeface="+mn-lt"/>
                <a:ea typeface="+mn-ea"/>
                <a:cs typeface="+mn-cs"/>
              </a:rPr>
              <a:t>, E.R. et al. (2015) A gene-based association method for mapping traits using reference transcriptome data. Nat. </a:t>
            </a:r>
          </a:p>
          <a:p>
            <a:r>
              <a:rPr lang="en-US" sz="1200" kern="1200" dirty="0">
                <a:solidFill>
                  <a:schemeClr val="tx1"/>
                </a:solidFill>
                <a:effectLst/>
                <a:latin typeface="+mn-lt"/>
                <a:ea typeface="+mn-ea"/>
                <a:cs typeface="+mn-cs"/>
              </a:rPr>
              <a:t>Genet. 47, 1091–1098 </a:t>
            </a:r>
          </a:p>
          <a:p>
            <a:r>
              <a:rPr lang="en-US" sz="1200" kern="1200" dirty="0">
                <a:solidFill>
                  <a:schemeClr val="tx1"/>
                </a:solidFill>
                <a:effectLst/>
                <a:latin typeface="+mn-lt"/>
                <a:ea typeface="+mn-ea"/>
                <a:cs typeface="+mn-cs"/>
              </a:rPr>
              <a:t>Zhu, Z. et al. (2016) Integration of summary data from GWAS </a:t>
            </a:r>
          </a:p>
          <a:p>
            <a:r>
              <a:rPr lang="en-US" sz="1200" kern="1200" dirty="0">
                <a:solidFill>
                  <a:schemeClr val="tx1"/>
                </a:solidFill>
                <a:effectLst/>
                <a:latin typeface="+mn-lt"/>
                <a:ea typeface="+mn-ea"/>
                <a:cs typeface="+mn-cs"/>
              </a:rPr>
              <a:t>and </a:t>
            </a:r>
            <a:r>
              <a:rPr lang="en-US" sz="1200" kern="1200" dirty="0" err="1">
                <a:solidFill>
                  <a:schemeClr val="tx1"/>
                </a:solidFill>
                <a:effectLst/>
                <a:latin typeface="+mn-lt"/>
                <a:ea typeface="+mn-ea"/>
                <a:cs typeface="+mn-cs"/>
              </a:rPr>
              <a:t>eQTL</a:t>
            </a:r>
            <a:r>
              <a:rPr lang="en-US" sz="1200" kern="1200" dirty="0">
                <a:solidFill>
                  <a:schemeClr val="tx1"/>
                </a:solidFill>
                <a:effectLst/>
                <a:latin typeface="+mn-lt"/>
                <a:ea typeface="+mn-ea"/>
                <a:cs typeface="+mn-cs"/>
              </a:rPr>
              <a:t> studies predicts complex trait gene targets. Nat. </a:t>
            </a:r>
          </a:p>
          <a:p>
            <a:r>
              <a:rPr lang="en-US" sz="1200" kern="1200" dirty="0">
                <a:solidFill>
                  <a:schemeClr val="tx1"/>
                </a:solidFill>
                <a:effectLst/>
                <a:latin typeface="+mn-lt"/>
                <a:ea typeface="+mn-ea"/>
                <a:cs typeface="+mn-cs"/>
              </a:rPr>
              <a:t>Genet. 48, 481–487 </a:t>
            </a:r>
          </a:p>
          <a:p>
            <a:endParaRPr lang="en-US" dirty="0"/>
          </a:p>
          <a:p>
            <a:r>
              <a:rPr lang="en-US" sz="1200" b="0" i="0" u="none" strike="noStrike" kern="1200" dirty="0" err="1">
                <a:solidFill>
                  <a:schemeClr val="tx1"/>
                </a:solidFill>
                <a:effectLst/>
                <a:latin typeface="+mn-lt"/>
                <a:ea typeface="+mn-ea"/>
                <a:cs typeface="+mn-cs"/>
              </a:rPr>
              <a:t>Hormozdiari</a:t>
            </a:r>
            <a:r>
              <a:rPr lang="en-US" sz="1200" b="0" i="0" u="none" strike="noStrike" kern="1200" dirty="0">
                <a:solidFill>
                  <a:schemeClr val="tx1"/>
                </a:solidFill>
                <a:effectLst/>
                <a:latin typeface="+mn-lt"/>
                <a:ea typeface="+mn-ea"/>
                <a:cs typeface="+mn-cs"/>
              </a:rPr>
              <a:t>, F. et al. Colocalization of GWAS and </a:t>
            </a:r>
            <a:r>
              <a:rPr lang="en-US" sz="1200" b="0" i="0" u="none" strike="noStrike" kern="1200" dirty="0" err="1">
                <a:solidFill>
                  <a:schemeClr val="tx1"/>
                </a:solidFill>
                <a:effectLst/>
                <a:latin typeface="+mn-lt"/>
                <a:ea typeface="+mn-ea"/>
                <a:cs typeface="+mn-cs"/>
              </a:rPr>
              <a:t>eQTL</a:t>
            </a:r>
            <a:r>
              <a:rPr lang="en-US" sz="1200" b="0" i="0" u="none" strike="noStrike" kern="1200" dirty="0">
                <a:solidFill>
                  <a:schemeClr val="tx1"/>
                </a:solidFill>
                <a:effectLst/>
                <a:latin typeface="+mn-lt"/>
                <a:ea typeface="+mn-ea"/>
                <a:cs typeface="+mn-cs"/>
              </a:rPr>
              <a:t> signals detects target genes. </a:t>
            </a:r>
            <a:r>
              <a:rPr lang="en-US" sz="1200" b="0" i="1" u="none" strike="noStrike" kern="1200" dirty="0">
                <a:solidFill>
                  <a:schemeClr val="tx1"/>
                </a:solidFill>
                <a:effectLst/>
                <a:latin typeface="+mn-lt"/>
                <a:ea typeface="+mn-ea"/>
                <a:cs typeface="+mn-cs"/>
              </a:rPr>
              <a:t>Am. J. Hum. Genet.</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99</a:t>
            </a:r>
            <a:r>
              <a:rPr lang="en-US" sz="1200" b="0" i="0" u="none" strike="noStrike" kern="1200" dirty="0">
                <a:solidFill>
                  <a:schemeClr val="tx1"/>
                </a:solidFill>
                <a:effectLst/>
                <a:latin typeface="+mn-lt"/>
                <a:ea typeface="+mn-ea"/>
                <a:cs typeface="+mn-cs"/>
              </a:rPr>
              <a:t>, 1245–1260 (2016).</a:t>
            </a:r>
            <a:r>
              <a:rPr lang="en-US" sz="1200" b="0" i="0" u="none" strike="noStrike" kern="1200" dirty="0">
                <a:solidFill>
                  <a:schemeClr val="tx1"/>
                </a:solidFill>
                <a:effectLst/>
                <a:latin typeface="+mn-lt"/>
                <a:ea typeface="+mn-ea"/>
                <a:cs typeface="+mn-cs"/>
                <a:hlinkClick r:id="rId3"/>
              </a:rPr>
              <a:t>Return to ref 19 in article</a:t>
            </a:r>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4"/>
              </a:rPr>
              <a:t>CAS</a:t>
            </a:r>
            <a:r>
              <a:rPr lang="en-US" sz="1200" b="1"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5"/>
              </a:rPr>
              <a:t>Article</a:t>
            </a:r>
            <a:r>
              <a:rPr lang="en-US" sz="1200" b="1"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6"/>
              </a:rPr>
              <a:t>PubMed</a:t>
            </a:r>
            <a:r>
              <a:rPr lang="en-US" sz="1200" b="1"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7"/>
              </a:rPr>
              <a:t>PubMed Central</a:t>
            </a:r>
            <a:r>
              <a:rPr lang="en-US" sz="1200" b="1"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8"/>
              </a:rPr>
              <a:t>Google Scholar</a:t>
            </a:r>
            <a:r>
              <a:rPr lang="en-US" sz="1200" b="1"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Wen, X., Pique-Regi, R. &amp; Luca, F. Integrating molecular QTL data into genome-wide genetic association analysis: Probabilistic assessment of enrichment and colocalization. </a:t>
            </a:r>
            <a:r>
              <a:rPr lang="en-US" sz="1200" b="0" i="1" u="none" strike="noStrike" kern="1200" dirty="0">
                <a:solidFill>
                  <a:schemeClr val="tx1"/>
                </a:solidFill>
                <a:effectLst/>
                <a:latin typeface="+mn-lt"/>
                <a:ea typeface="+mn-ea"/>
                <a:cs typeface="+mn-cs"/>
              </a:rPr>
              <a:t>PLOS Genet.</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13</a:t>
            </a:r>
            <a:r>
              <a:rPr lang="en-US" sz="1200" b="0" i="0" u="none" strike="noStrike" kern="1200" dirty="0">
                <a:solidFill>
                  <a:schemeClr val="tx1"/>
                </a:solidFill>
                <a:effectLst/>
                <a:latin typeface="+mn-lt"/>
                <a:ea typeface="+mn-ea"/>
                <a:cs typeface="+mn-cs"/>
              </a:rPr>
              <a:t>, e1006646 (2017).</a:t>
            </a:r>
            <a:r>
              <a:rPr lang="en-US" sz="1200" b="0" i="0" u="none" strike="noStrike" kern="1200" dirty="0">
                <a:solidFill>
                  <a:schemeClr val="tx1"/>
                </a:solidFill>
                <a:effectLst/>
                <a:latin typeface="+mn-lt"/>
                <a:ea typeface="+mn-ea"/>
                <a:cs typeface="+mn-cs"/>
                <a:hlinkClick r:id="rId9"/>
              </a:rPr>
              <a:t>Return to ref 20 in article</a:t>
            </a:r>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0"/>
              </a:rPr>
              <a:t>Article</a:t>
            </a:r>
            <a:r>
              <a:rPr lang="en-US" sz="1200" b="1"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11"/>
              </a:rPr>
              <a:t>PubMed</a:t>
            </a:r>
            <a:r>
              <a:rPr lang="en-US" sz="1200" b="1"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12"/>
              </a:rPr>
              <a:t>PubMed Central</a:t>
            </a:r>
            <a:r>
              <a:rPr lang="en-US" sz="1200" b="1"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13"/>
              </a:rPr>
              <a:t>Google Scholar</a:t>
            </a:r>
            <a:r>
              <a:rPr lang="en-US" sz="1200" b="1" i="0" u="none" strike="noStrike"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1</a:t>
            </a:fld>
            <a:endParaRPr lang="en-US"/>
          </a:p>
        </p:txBody>
      </p:sp>
    </p:spTree>
    <p:extLst>
      <p:ext uri="{BB962C8B-B14F-4D97-AF65-F5344CB8AC3E}">
        <p14:creationId xmlns:p14="http://schemas.microsoft.com/office/powerpoint/2010/main" val="1944883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31</a:t>
            </a:fld>
            <a:endParaRPr lang="en-US"/>
          </a:p>
        </p:txBody>
      </p:sp>
    </p:spTree>
    <p:extLst>
      <p:ext uri="{BB962C8B-B14F-4D97-AF65-F5344CB8AC3E}">
        <p14:creationId xmlns:p14="http://schemas.microsoft.com/office/powerpoint/2010/main" val="203018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37</a:t>
            </a:fld>
            <a:endParaRPr lang="en-US"/>
          </a:p>
        </p:txBody>
      </p:sp>
    </p:spTree>
    <p:extLst>
      <p:ext uri="{BB962C8B-B14F-4D97-AF65-F5344CB8AC3E}">
        <p14:creationId xmlns:p14="http://schemas.microsoft.com/office/powerpoint/2010/main" val="3519395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42</a:t>
            </a:fld>
            <a:endParaRPr lang="en-US"/>
          </a:p>
        </p:txBody>
      </p:sp>
    </p:spTree>
    <p:extLst>
      <p:ext uri="{BB962C8B-B14F-4D97-AF65-F5344CB8AC3E}">
        <p14:creationId xmlns:p14="http://schemas.microsoft.com/office/powerpoint/2010/main" val="1778914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46</a:t>
            </a:fld>
            <a:endParaRPr lang="en-US"/>
          </a:p>
        </p:txBody>
      </p:sp>
    </p:spTree>
    <p:extLst>
      <p:ext uri="{BB962C8B-B14F-4D97-AF65-F5344CB8AC3E}">
        <p14:creationId xmlns:p14="http://schemas.microsoft.com/office/powerpoint/2010/main" val="790969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47</a:t>
            </a:fld>
            <a:endParaRPr lang="en-US"/>
          </a:p>
        </p:txBody>
      </p:sp>
    </p:spTree>
    <p:extLst>
      <p:ext uri="{BB962C8B-B14F-4D97-AF65-F5344CB8AC3E}">
        <p14:creationId xmlns:p14="http://schemas.microsoft.com/office/powerpoint/2010/main" val="909560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48</a:t>
            </a:fld>
            <a:endParaRPr lang="en-US"/>
          </a:p>
        </p:txBody>
      </p:sp>
    </p:spTree>
    <p:extLst>
      <p:ext uri="{BB962C8B-B14F-4D97-AF65-F5344CB8AC3E}">
        <p14:creationId xmlns:p14="http://schemas.microsoft.com/office/powerpoint/2010/main" val="4023498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51</a:t>
            </a:fld>
            <a:endParaRPr lang="en-US"/>
          </a:p>
        </p:txBody>
      </p:sp>
    </p:spTree>
    <p:extLst>
      <p:ext uri="{BB962C8B-B14F-4D97-AF65-F5344CB8AC3E}">
        <p14:creationId xmlns:p14="http://schemas.microsoft.com/office/powerpoint/2010/main" val="1512492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sources:</a:t>
            </a:r>
          </a:p>
          <a:p>
            <a:r>
              <a:rPr lang="en-US" dirty="0"/>
              <a:t>https://</a:t>
            </a:r>
            <a:r>
              <a:rPr lang="en-US" dirty="0" err="1"/>
              <a:t>www.nejm.org</a:t>
            </a:r>
            <a:r>
              <a:rPr lang="en-US" dirty="0"/>
              <a:t>/</a:t>
            </a:r>
            <a:r>
              <a:rPr lang="en-US" dirty="0" err="1"/>
              <a:t>doi</a:t>
            </a:r>
            <a:r>
              <a:rPr lang="en-US" dirty="0"/>
              <a:t>/full/10.1056/nejmoa1502214</a:t>
            </a:r>
          </a:p>
          <a:p>
            <a:r>
              <a:rPr lang="en-US" dirty="0"/>
              <a:t>https://</a:t>
            </a:r>
            <a:r>
              <a:rPr lang="en-US" dirty="0" err="1"/>
              <a:t>www.nature.com</a:t>
            </a:r>
            <a:r>
              <a:rPr lang="en-US" dirty="0"/>
              <a:t>/articles/ng.3538</a:t>
            </a:r>
          </a:p>
        </p:txBody>
      </p:sp>
      <p:sp>
        <p:nvSpPr>
          <p:cNvPr id="4" name="Slide Number Placeholder 3"/>
          <p:cNvSpPr>
            <a:spLocks noGrp="1"/>
          </p:cNvSpPr>
          <p:nvPr>
            <p:ph type="sldNum" sz="quarter" idx="5"/>
          </p:nvPr>
        </p:nvSpPr>
        <p:spPr/>
        <p:txBody>
          <a:bodyPr/>
          <a:lstStyle/>
          <a:p>
            <a:fld id="{C74EAC61-49C5-D24E-8247-6FF134EF9A99}" type="slidenum">
              <a:rPr lang="en-US" smtClean="0"/>
              <a:t>6</a:t>
            </a:fld>
            <a:endParaRPr lang="en-US"/>
          </a:p>
        </p:txBody>
      </p:sp>
    </p:spTree>
    <p:extLst>
      <p:ext uri="{BB962C8B-B14F-4D97-AF65-F5344CB8AC3E}">
        <p14:creationId xmlns:p14="http://schemas.microsoft.com/office/powerpoint/2010/main" val="623128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list of some expression databases. Not sure if these contain </a:t>
            </a:r>
            <a:r>
              <a:rPr lang="en-US" dirty="0" err="1"/>
              <a:t>eQTL</a:t>
            </a:r>
            <a:r>
              <a:rPr lang="en-US" dirty="0"/>
              <a:t> info, too. Not sure why this doesn’t list </a:t>
            </a:r>
            <a:r>
              <a:rPr lang="en-US" dirty="0" err="1"/>
              <a:t>GTEx</a:t>
            </a:r>
            <a:r>
              <a:rPr lang="en-US" dirty="0"/>
              <a:t>.</a:t>
            </a:r>
          </a:p>
          <a:p>
            <a:endParaRPr lang="en-US" dirty="0"/>
          </a:p>
          <a:p>
            <a:r>
              <a:rPr lang="en-US" dirty="0"/>
              <a:t>https://</a:t>
            </a:r>
            <a:r>
              <a:rPr lang="en-US" dirty="0" err="1"/>
              <a:t>www.hsls.pitt.edu</a:t>
            </a:r>
            <a:r>
              <a:rPr lang="en-US" dirty="0"/>
              <a:t>/</a:t>
            </a:r>
            <a:r>
              <a:rPr lang="en-US" dirty="0" err="1"/>
              <a:t>obrc</a:t>
            </a:r>
            <a:r>
              <a:rPr lang="en-US" dirty="0"/>
              <a:t>/</a:t>
            </a:r>
            <a:r>
              <a:rPr lang="en-US" dirty="0" err="1"/>
              <a:t>index.php?page</a:t>
            </a:r>
            <a:r>
              <a:rPr lang="en-US" dirty="0"/>
              <a:t>=</a:t>
            </a:r>
            <a:r>
              <a:rPr lang="en-US" dirty="0" err="1"/>
              <a:t>gene_expression_databases</a:t>
            </a:r>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12</a:t>
            </a:fld>
            <a:endParaRPr lang="en-US"/>
          </a:p>
        </p:txBody>
      </p:sp>
    </p:spTree>
    <p:extLst>
      <p:ext uri="{BB962C8B-B14F-4D97-AF65-F5344CB8AC3E}">
        <p14:creationId xmlns:p14="http://schemas.microsoft.com/office/powerpoint/2010/main" val="2563874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www.gtexportal.org</a:t>
            </a:r>
            <a:r>
              <a:rPr lang="en-US" dirty="0"/>
              <a:t>/home/gene/SYCE2</a:t>
            </a:r>
          </a:p>
        </p:txBody>
      </p:sp>
      <p:sp>
        <p:nvSpPr>
          <p:cNvPr id="4" name="Slide Number Placeholder 3"/>
          <p:cNvSpPr>
            <a:spLocks noGrp="1"/>
          </p:cNvSpPr>
          <p:nvPr>
            <p:ph type="sldNum" sz="quarter" idx="5"/>
          </p:nvPr>
        </p:nvSpPr>
        <p:spPr/>
        <p:txBody>
          <a:bodyPr/>
          <a:lstStyle/>
          <a:p>
            <a:fld id="{C74EAC61-49C5-D24E-8247-6FF134EF9A99}" type="slidenum">
              <a:rPr lang="en-US" smtClean="0"/>
              <a:t>19</a:t>
            </a:fld>
            <a:endParaRPr lang="en-US"/>
          </a:p>
        </p:txBody>
      </p:sp>
    </p:spTree>
    <p:extLst>
      <p:ext uri="{BB962C8B-B14F-4D97-AF65-F5344CB8AC3E}">
        <p14:creationId xmlns:p14="http://schemas.microsoft.com/office/powerpoint/2010/main" val="425605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RAD21, SYCP1, SYCP2, SYCP3, SYCE1, SYCE2, SYCE3, HORMAD1, HORMAD2, MND1</a:t>
            </a:r>
          </a:p>
        </p:txBody>
      </p:sp>
      <p:sp>
        <p:nvSpPr>
          <p:cNvPr id="4" name="Slide Number Placeholder 3"/>
          <p:cNvSpPr>
            <a:spLocks noGrp="1"/>
          </p:cNvSpPr>
          <p:nvPr>
            <p:ph type="sldNum" sz="quarter" idx="5"/>
          </p:nvPr>
        </p:nvSpPr>
        <p:spPr/>
        <p:txBody>
          <a:bodyPr/>
          <a:lstStyle/>
          <a:p>
            <a:fld id="{C74EAC61-49C5-D24E-8247-6FF134EF9A99}" type="slidenum">
              <a:rPr lang="en-US" smtClean="0"/>
              <a:t>20</a:t>
            </a:fld>
            <a:endParaRPr lang="en-US"/>
          </a:p>
        </p:txBody>
      </p:sp>
    </p:spTree>
    <p:extLst>
      <p:ext uri="{BB962C8B-B14F-4D97-AF65-F5344CB8AC3E}">
        <p14:creationId xmlns:p14="http://schemas.microsoft.com/office/powerpoint/2010/main" val="1809351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try this: https://</a:t>
            </a:r>
            <a:r>
              <a:rPr lang="en-US" dirty="0" err="1"/>
              <a:t>www.gtexportal.org</a:t>
            </a:r>
            <a:r>
              <a:rPr lang="en-US" dirty="0"/>
              <a:t>/home/</a:t>
            </a:r>
            <a:r>
              <a:rPr lang="en-US" dirty="0" err="1"/>
              <a:t>geneEqtlVisualizerPage</a:t>
            </a:r>
            <a:r>
              <a:rPr lang="en-US" dirty="0"/>
              <a:t>/IRX3</a:t>
            </a:r>
          </a:p>
        </p:txBody>
      </p:sp>
      <p:sp>
        <p:nvSpPr>
          <p:cNvPr id="4" name="Slide Number Placeholder 3"/>
          <p:cNvSpPr>
            <a:spLocks noGrp="1"/>
          </p:cNvSpPr>
          <p:nvPr>
            <p:ph type="sldNum" sz="quarter" idx="5"/>
          </p:nvPr>
        </p:nvSpPr>
        <p:spPr/>
        <p:txBody>
          <a:bodyPr/>
          <a:lstStyle/>
          <a:p>
            <a:fld id="{C74EAC61-49C5-D24E-8247-6FF134EF9A99}" type="slidenum">
              <a:rPr lang="en-US" smtClean="0"/>
              <a:t>25</a:t>
            </a:fld>
            <a:endParaRPr lang="en-US"/>
          </a:p>
        </p:txBody>
      </p:sp>
    </p:spTree>
    <p:extLst>
      <p:ext uri="{BB962C8B-B14F-4D97-AF65-F5344CB8AC3E}">
        <p14:creationId xmlns:p14="http://schemas.microsoft.com/office/powerpoint/2010/main" val="4145990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26</a:t>
            </a:fld>
            <a:endParaRPr lang="en-US"/>
          </a:p>
        </p:txBody>
      </p:sp>
    </p:spTree>
    <p:extLst>
      <p:ext uri="{BB962C8B-B14F-4D97-AF65-F5344CB8AC3E}">
        <p14:creationId xmlns:p14="http://schemas.microsoft.com/office/powerpoint/2010/main" val="3119151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27</a:t>
            </a:fld>
            <a:endParaRPr lang="en-US"/>
          </a:p>
        </p:txBody>
      </p:sp>
    </p:spTree>
    <p:extLst>
      <p:ext uri="{BB962C8B-B14F-4D97-AF65-F5344CB8AC3E}">
        <p14:creationId xmlns:p14="http://schemas.microsoft.com/office/powerpoint/2010/main" val="657940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that the entire circle represents ”all” determinants of gene expression.</a:t>
            </a:r>
          </a:p>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30</a:t>
            </a:fld>
            <a:endParaRPr lang="en-US"/>
          </a:p>
        </p:txBody>
      </p:sp>
    </p:spTree>
    <p:extLst>
      <p:ext uri="{BB962C8B-B14F-4D97-AF65-F5344CB8AC3E}">
        <p14:creationId xmlns:p14="http://schemas.microsoft.com/office/powerpoint/2010/main" val="1461312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098314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48987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20190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754158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45046C-2239-C44E-BC51-7EFB739E2595}"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480134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45046C-2239-C44E-BC51-7EFB739E2595}" type="datetimeFigureOut">
              <a:rPr lang="en-US" smtClean="0"/>
              <a:t>4/14/25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69520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45046C-2239-C44E-BC51-7EFB739E2595}" type="datetimeFigureOut">
              <a:rPr lang="en-US" smtClean="0"/>
              <a:t>4/14/25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573828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45046C-2239-C44E-BC51-7EFB739E2595}" type="datetimeFigureOut">
              <a:rPr lang="en-US" smtClean="0"/>
              <a:t>4/14/25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779838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45046C-2239-C44E-BC51-7EFB739E2595}" type="datetimeFigureOut">
              <a:rPr lang="en-US" smtClean="0"/>
              <a:t>4/14/25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656904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45046C-2239-C44E-BC51-7EFB739E2595}" type="datetimeFigureOut">
              <a:rPr lang="en-US" smtClean="0"/>
              <a:t>4/14/25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38381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45046C-2239-C44E-BC51-7EFB739E2595}" type="datetimeFigureOut">
              <a:rPr lang="en-US" smtClean="0"/>
              <a:t>4/14/25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85593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45046C-2239-C44E-BC51-7EFB739E2595}" type="datetimeFigureOut">
              <a:rPr lang="en-US" smtClean="0"/>
              <a:t>4/14/25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9B9132-F3B9-814E-81B7-7832C27DEFEE}" type="slidenum">
              <a:rPr lang="en-US" smtClean="0"/>
              <a:t>‹#›</a:t>
            </a:fld>
            <a:endParaRPr lang="en-US"/>
          </a:p>
        </p:txBody>
      </p:sp>
    </p:spTree>
    <p:extLst>
      <p:ext uri="{BB962C8B-B14F-4D97-AF65-F5344CB8AC3E}">
        <p14:creationId xmlns:p14="http://schemas.microsoft.com/office/powerpoint/2010/main" val="14496012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gtexportal.org/hom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gtexportal.org/home/documentationPage"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ncbi.nlm.nih.gov/pmc/articles/PMC4552594/" TargetMode="External"/><Relationship Id="rId2" Type="http://schemas.openxmlformats.org/officeDocument/2006/relationships/hyperlink" Target="https://doi.org/10.1038/ng.3367"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hakyimlab/MetaXcan/wiki/Individual-level-PrediXcan:-introduction,-tutorials-and-manual" TargetMode="External"/><Relationship Id="rId2" Type="http://schemas.openxmlformats.org/officeDocument/2006/relationships/hyperlink" Target="http://predictdb.org/"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pubmed.ncbi.nlm.nih.gov/29739930/"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nature.com/articles/s41467-018-03621-1#ref-CR11"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hakyimlab/phenomexcan" TargetMode="External"/><Relationship Id="rId2" Type="http://schemas.openxmlformats.org/officeDocument/2006/relationships/hyperlink" Target="http://gene2pheno.org/"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oi.org/10.1371/journal.pgen.100788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journals.plos.org/plosgenetics/article?id=10.1371/journal.pgen.1007889" TargetMode="External"/><Relationship Id="rId4" Type="http://schemas.openxmlformats.org/officeDocument/2006/relationships/hyperlink" Target="https://pubmed.ncbi.nlm.nih.gov/30668570/"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ncbi.nlm.nih.gov/pmc/articles/PMC5749400/"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pubmed.ncbi.nlm.nih.gov/31001318/" TargetMode="External"/><Relationship Id="rId2" Type="http://schemas.openxmlformats.org/officeDocument/2006/relationships/hyperlink" Target="https://doi.org/10.3389/fgene.2019.00261"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nature.com/articles/ng.3506" TargetMode="External"/><Relationship Id="rId2" Type="http://schemas.openxmlformats.org/officeDocument/2006/relationships/hyperlink" Target="http://gusevlab.org/projects/fusio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ubmed.ncbi.nlm.nih.gov/20369019/" TargetMode="External"/><Relationship Id="rId2" Type="http://schemas.openxmlformats.org/officeDocument/2006/relationships/hyperlink" Target="https://doi.org/10.1371/journal.pgen.1000888" TargetMode="Externa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hyperlink" Target="https://www.cell.com/trends/genetics/fulltext/S0168-9525(20)30209-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GTEx</a:t>
            </a:r>
            <a:r>
              <a:rPr lang="en-US" dirty="0"/>
              <a:t>, </a:t>
            </a:r>
            <a:r>
              <a:rPr lang="en-US" dirty="0" err="1"/>
              <a:t>PrediXcan</a:t>
            </a:r>
            <a:r>
              <a:rPr lang="en-US" dirty="0"/>
              <a:t>, TWAS</a:t>
            </a:r>
          </a:p>
        </p:txBody>
      </p:sp>
      <p:sp>
        <p:nvSpPr>
          <p:cNvPr id="3" name="Subtitle 2"/>
          <p:cNvSpPr>
            <a:spLocks noGrp="1"/>
          </p:cNvSpPr>
          <p:nvPr>
            <p:ph type="subTitle" idx="1"/>
          </p:nvPr>
        </p:nvSpPr>
        <p:spPr>
          <a:xfrm>
            <a:off x="1524000" y="3602037"/>
            <a:ext cx="9144000" cy="2429111"/>
          </a:xfrm>
        </p:spPr>
        <p:txBody>
          <a:bodyPr>
            <a:normAutofit/>
          </a:bodyPr>
          <a:lstStyle/>
          <a:p>
            <a:r>
              <a:rPr lang="en-US" dirty="0"/>
              <a:t>HUGEN 2073</a:t>
            </a:r>
          </a:p>
          <a:p>
            <a:endParaRPr lang="en-US" dirty="0"/>
          </a:p>
          <a:p>
            <a:r>
              <a:rPr lang="en-US" dirty="0"/>
              <a:t>Jon Chernus</a:t>
            </a:r>
          </a:p>
        </p:txBody>
      </p:sp>
    </p:spTree>
    <p:extLst>
      <p:ext uri="{BB962C8B-B14F-4D97-AF65-F5344CB8AC3E}">
        <p14:creationId xmlns:p14="http://schemas.microsoft.com/office/powerpoint/2010/main" val="158540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B1E21-DA6A-D84A-A435-C05198F12E74}"/>
              </a:ext>
            </a:extLst>
          </p:cNvPr>
          <p:cNvSpPr>
            <a:spLocks noGrp="1"/>
          </p:cNvSpPr>
          <p:nvPr>
            <p:ph type="title"/>
          </p:nvPr>
        </p:nvSpPr>
        <p:spPr/>
        <p:txBody>
          <a:bodyPr/>
          <a:lstStyle/>
          <a:p>
            <a:r>
              <a:rPr lang="en-US" dirty="0" err="1"/>
              <a:t>eQTL</a:t>
            </a:r>
            <a:r>
              <a:rPr lang="en-US" dirty="0"/>
              <a:t> complications</a:t>
            </a:r>
          </a:p>
        </p:txBody>
      </p:sp>
      <p:sp>
        <p:nvSpPr>
          <p:cNvPr id="3" name="Content Placeholder 2">
            <a:extLst>
              <a:ext uri="{FF2B5EF4-FFF2-40B4-BE49-F238E27FC236}">
                <a16:creationId xmlns:a16="http://schemas.microsoft.com/office/drawing/2014/main" id="{C51395FF-057D-3646-B870-18870347E48A}"/>
              </a:ext>
            </a:extLst>
          </p:cNvPr>
          <p:cNvSpPr>
            <a:spLocks noGrp="1"/>
          </p:cNvSpPr>
          <p:nvPr>
            <p:ph idx="1"/>
          </p:nvPr>
        </p:nvSpPr>
        <p:spPr/>
        <p:txBody>
          <a:bodyPr>
            <a:normAutofit fontScale="85000" lnSpcReduction="20000"/>
          </a:bodyPr>
          <a:lstStyle/>
          <a:p>
            <a:pPr marL="0" indent="0">
              <a:buNone/>
            </a:pPr>
            <a:r>
              <a:rPr lang="en-US" dirty="0"/>
              <a:t>Context is important</a:t>
            </a:r>
          </a:p>
          <a:p>
            <a:r>
              <a:rPr lang="en-US" dirty="0"/>
              <a:t>variant, gene, and tissue</a:t>
            </a:r>
          </a:p>
          <a:p>
            <a:pPr lvl="1"/>
            <a:r>
              <a:rPr lang="en-US" dirty="0"/>
              <a:t>Has anyone even studied the “right” kind of cell for your trait?</a:t>
            </a:r>
          </a:p>
          <a:p>
            <a:r>
              <a:rPr lang="en-US" dirty="0"/>
              <a:t>Other factors may matter, too</a:t>
            </a:r>
          </a:p>
          <a:p>
            <a:pPr lvl="1"/>
            <a:r>
              <a:rPr lang="en-US" dirty="0"/>
              <a:t>Environment (have relevant conditions been studied?)</a:t>
            </a:r>
          </a:p>
          <a:p>
            <a:pPr lvl="1"/>
            <a:r>
              <a:rPr lang="en-US" dirty="0"/>
              <a:t>Stimuli (ditto)</a:t>
            </a:r>
          </a:p>
          <a:p>
            <a:pPr lvl="1"/>
            <a:r>
              <a:rPr lang="en-US" dirty="0"/>
              <a:t>Population?</a:t>
            </a:r>
          </a:p>
          <a:p>
            <a:r>
              <a:rPr lang="en-US" dirty="0"/>
              <a:t>Other considerations</a:t>
            </a:r>
          </a:p>
          <a:p>
            <a:pPr lvl="1"/>
            <a:r>
              <a:rPr lang="en-US" dirty="0"/>
              <a:t>Post-mortem samples</a:t>
            </a:r>
          </a:p>
          <a:p>
            <a:pPr lvl="1"/>
            <a:r>
              <a:rPr lang="en-US" dirty="0"/>
              <a:t>Cis- vs. trans-</a:t>
            </a:r>
            <a:r>
              <a:rPr lang="en-US" dirty="0" err="1"/>
              <a:t>eQTLs</a:t>
            </a:r>
            <a:endParaRPr lang="en-US" dirty="0"/>
          </a:p>
          <a:p>
            <a:pPr lvl="1"/>
            <a:r>
              <a:rPr lang="en-US" dirty="0"/>
              <a:t>Splicing </a:t>
            </a:r>
            <a:r>
              <a:rPr lang="en-US" dirty="0" err="1"/>
              <a:t>eQTLs</a:t>
            </a:r>
            <a:endParaRPr lang="en-US" dirty="0"/>
          </a:p>
          <a:p>
            <a:pPr lvl="1"/>
            <a:r>
              <a:rPr lang="en-US" dirty="0"/>
              <a:t>Transcription =/= translation</a:t>
            </a:r>
          </a:p>
          <a:p>
            <a:pPr lvl="1"/>
            <a:r>
              <a:rPr lang="en-US" dirty="0"/>
              <a:t>Correlation =/= causation</a:t>
            </a:r>
          </a:p>
          <a:p>
            <a:pPr lvl="1"/>
            <a:r>
              <a:rPr lang="en-US" dirty="0"/>
              <a:t>Rare variants may be poorly represented in databases</a:t>
            </a:r>
          </a:p>
          <a:p>
            <a:endParaRPr lang="en-US" dirty="0"/>
          </a:p>
          <a:p>
            <a:endParaRPr lang="en-US" dirty="0"/>
          </a:p>
          <a:p>
            <a:endParaRPr lang="en-US" dirty="0"/>
          </a:p>
        </p:txBody>
      </p:sp>
    </p:spTree>
    <p:extLst>
      <p:ext uri="{BB962C8B-B14F-4D97-AF65-F5344CB8AC3E}">
        <p14:creationId xmlns:p14="http://schemas.microsoft.com/office/powerpoint/2010/main" val="220987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C228-436F-D945-AE0A-A35603AD381E}"/>
              </a:ext>
            </a:extLst>
          </p:cNvPr>
          <p:cNvSpPr>
            <a:spLocks noGrp="1"/>
          </p:cNvSpPr>
          <p:nvPr>
            <p:ph type="title"/>
          </p:nvPr>
        </p:nvSpPr>
        <p:spPr/>
        <p:txBody>
          <a:bodyPr/>
          <a:lstStyle/>
          <a:p>
            <a:r>
              <a:rPr lang="en-US" dirty="0"/>
              <a:t>Where can we find transcriptome data?</a:t>
            </a:r>
          </a:p>
        </p:txBody>
      </p:sp>
      <p:sp>
        <p:nvSpPr>
          <p:cNvPr id="3" name="Content Placeholder 2">
            <a:extLst>
              <a:ext uri="{FF2B5EF4-FFF2-40B4-BE49-F238E27FC236}">
                <a16:creationId xmlns:a16="http://schemas.microsoft.com/office/drawing/2014/main" id="{65F7B499-7D35-E44D-90E6-15DC35953A99}"/>
              </a:ext>
            </a:extLst>
          </p:cNvPr>
          <p:cNvSpPr>
            <a:spLocks noGrp="1"/>
          </p:cNvSpPr>
          <p:nvPr>
            <p:ph idx="1"/>
          </p:nvPr>
        </p:nvSpPr>
        <p:spPr/>
        <p:txBody>
          <a:bodyPr>
            <a:normAutofit fontScale="77500" lnSpcReduction="20000"/>
          </a:bodyPr>
          <a:lstStyle/>
          <a:p>
            <a:pPr marL="0" indent="0">
              <a:buNone/>
            </a:pPr>
            <a:r>
              <a:rPr lang="en-US" dirty="0"/>
              <a:t>Some examples of databases with gene expression:</a:t>
            </a:r>
          </a:p>
          <a:p>
            <a:r>
              <a:rPr lang="en-US" dirty="0" err="1"/>
              <a:t>GTEx</a:t>
            </a:r>
            <a:endParaRPr lang="en-US" dirty="0"/>
          </a:p>
          <a:p>
            <a:r>
              <a:rPr lang="en-US" dirty="0"/>
              <a:t>GEUVADIS (Genetic European Variation in Health and Disease)</a:t>
            </a:r>
          </a:p>
          <a:p>
            <a:r>
              <a:rPr lang="en-US" dirty="0"/>
              <a:t>GEO (Gene Expression Omnibus)</a:t>
            </a:r>
          </a:p>
          <a:p>
            <a:r>
              <a:rPr lang="en-US" dirty="0" err="1"/>
              <a:t>eQTLGen</a:t>
            </a:r>
            <a:endParaRPr lang="en-US" dirty="0"/>
          </a:p>
          <a:p>
            <a:r>
              <a:rPr lang="en-US" dirty="0" err="1"/>
              <a:t>ArrayExpress</a:t>
            </a:r>
            <a:endParaRPr lang="en-US" dirty="0"/>
          </a:p>
          <a:p>
            <a:r>
              <a:rPr lang="en-US" dirty="0"/>
              <a:t>TCGA</a:t>
            </a:r>
          </a:p>
          <a:p>
            <a:r>
              <a:rPr lang="en-US" dirty="0"/>
              <a:t>Expression Atlas</a:t>
            </a:r>
          </a:p>
          <a:p>
            <a:r>
              <a:rPr lang="en-US" dirty="0" err="1"/>
              <a:t>dbGaP</a:t>
            </a:r>
            <a:endParaRPr lang="en-US" dirty="0"/>
          </a:p>
          <a:p>
            <a:r>
              <a:rPr lang="en-US" dirty="0"/>
              <a:t>Human Cell Atlas (HCA)</a:t>
            </a:r>
          </a:p>
          <a:p>
            <a:r>
              <a:rPr lang="en-US" dirty="0"/>
              <a:t>Single Cell Portal (Broad Institute)</a:t>
            </a:r>
          </a:p>
          <a:p>
            <a:r>
              <a:rPr lang="en-US" dirty="0"/>
              <a:t>Many others…</a:t>
            </a:r>
          </a:p>
        </p:txBody>
      </p:sp>
    </p:spTree>
    <p:extLst>
      <p:ext uri="{BB962C8B-B14F-4D97-AF65-F5344CB8AC3E}">
        <p14:creationId xmlns:p14="http://schemas.microsoft.com/office/powerpoint/2010/main" val="53030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4F32-51F4-D849-81D1-F13E3429B12A}"/>
              </a:ext>
            </a:extLst>
          </p:cNvPr>
          <p:cNvSpPr>
            <a:spLocks noGrp="1"/>
          </p:cNvSpPr>
          <p:nvPr>
            <p:ph type="title"/>
          </p:nvPr>
        </p:nvSpPr>
        <p:spPr/>
        <p:txBody>
          <a:bodyPr/>
          <a:lstStyle/>
          <a:p>
            <a:r>
              <a:rPr lang="en-US" dirty="0" err="1"/>
              <a:t>GTEx</a:t>
            </a:r>
            <a:endParaRPr lang="en-US" dirty="0"/>
          </a:p>
        </p:txBody>
      </p:sp>
      <p:sp>
        <p:nvSpPr>
          <p:cNvPr id="4" name="Rectangle 3">
            <a:extLst>
              <a:ext uri="{FF2B5EF4-FFF2-40B4-BE49-F238E27FC236}">
                <a16:creationId xmlns:a16="http://schemas.microsoft.com/office/drawing/2014/main" id="{6E4AE7C6-5B1E-2048-9487-B74B9EE53F7A}"/>
              </a:ext>
            </a:extLst>
          </p:cNvPr>
          <p:cNvSpPr/>
          <p:nvPr/>
        </p:nvSpPr>
        <p:spPr>
          <a:xfrm>
            <a:off x="838200" y="1321356"/>
            <a:ext cx="3552447" cy="369332"/>
          </a:xfrm>
          <a:prstGeom prst="rect">
            <a:avLst/>
          </a:prstGeom>
        </p:spPr>
        <p:txBody>
          <a:bodyPr wrap="none">
            <a:spAutoFit/>
          </a:bodyPr>
          <a:lstStyle/>
          <a:p>
            <a:r>
              <a:rPr lang="en-US" dirty="0">
                <a:hlinkClick r:id="rId3"/>
              </a:rPr>
              <a:t>https://www.gtexportal.org/home/</a:t>
            </a:r>
            <a:r>
              <a:rPr lang="en-US" dirty="0"/>
              <a:t> </a:t>
            </a:r>
          </a:p>
        </p:txBody>
      </p:sp>
      <p:sp>
        <p:nvSpPr>
          <p:cNvPr id="7" name="Content Placeholder 6">
            <a:extLst>
              <a:ext uri="{FF2B5EF4-FFF2-40B4-BE49-F238E27FC236}">
                <a16:creationId xmlns:a16="http://schemas.microsoft.com/office/drawing/2014/main" id="{CDDA2317-1173-0B44-B49E-5F6B6DADA47F}"/>
              </a:ext>
            </a:extLst>
          </p:cNvPr>
          <p:cNvSpPr>
            <a:spLocks noGrp="1"/>
          </p:cNvSpPr>
          <p:nvPr>
            <p:ph idx="1"/>
          </p:nvPr>
        </p:nvSpPr>
        <p:spPr>
          <a:xfrm>
            <a:off x="838200" y="2141537"/>
            <a:ext cx="10515600" cy="4351338"/>
          </a:xfrm>
        </p:spPr>
        <p:txBody>
          <a:bodyPr/>
          <a:lstStyle/>
          <a:p>
            <a:pPr marL="0" indent="0">
              <a:buNone/>
            </a:pPr>
            <a:r>
              <a:rPr lang="en-US" dirty="0" err="1"/>
              <a:t>GTEx</a:t>
            </a:r>
            <a:r>
              <a:rPr lang="en-US" dirty="0"/>
              <a:t> (Genotype-Tissue Expression project) is a database of </a:t>
            </a:r>
            <a:r>
              <a:rPr lang="en-US" dirty="0" err="1"/>
              <a:t>eQTLs</a:t>
            </a:r>
            <a:r>
              <a:rPr lang="en-US" dirty="0"/>
              <a:t>.</a:t>
            </a:r>
          </a:p>
          <a:p>
            <a:pPr marL="0" indent="0">
              <a:buNone/>
            </a:pPr>
            <a:endParaRPr lang="en-US" dirty="0"/>
          </a:p>
        </p:txBody>
      </p:sp>
      <p:sp>
        <p:nvSpPr>
          <p:cNvPr id="8" name="Rectangle 7">
            <a:extLst>
              <a:ext uri="{FF2B5EF4-FFF2-40B4-BE49-F238E27FC236}">
                <a16:creationId xmlns:a16="http://schemas.microsoft.com/office/drawing/2014/main" id="{DDE108B3-F78C-B246-AD63-84FB6FFC8F92}"/>
              </a:ext>
            </a:extLst>
          </p:cNvPr>
          <p:cNvSpPr/>
          <p:nvPr/>
        </p:nvSpPr>
        <p:spPr>
          <a:xfrm>
            <a:off x="838200" y="1573491"/>
            <a:ext cx="7637347" cy="369332"/>
          </a:xfrm>
          <a:prstGeom prst="rect">
            <a:avLst/>
          </a:prstGeom>
        </p:spPr>
        <p:txBody>
          <a:bodyPr wrap="none">
            <a:spAutoFit/>
          </a:bodyPr>
          <a:lstStyle/>
          <a:p>
            <a:r>
              <a:rPr lang="en-US" dirty="0">
                <a:hlinkClick r:id="rId4"/>
              </a:rPr>
              <a:t>https://www.gtexportal.org/home/documentationPage</a:t>
            </a:r>
            <a:r>
              <a:rPr lang="en-US" dirty="0"/>
              <a:t>  (summary of methods)</a:t>
            </a:r>
          </a:p>
        </p:txBody>
      </p:sp>
    </p:spTree>
    <p:extLst>
      <p:ext uri="{BB962C8B-B14F-4D97-AF65-F5344CB8AC3E}">
        <p14:creationId xmlns:p14="http://schemas.microsoft.com/office/powerpoint/2010/main" val="1306915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A3729-B881-2547-ABE3-FA29931EB79F}"/>
              </a:ext>
            </a:extLst>
          </p:cNvPr>
          <p:cNvSpPr>
            <a:spLocks noGrp="1"/>
          </p:cNvSpPr>
          <p:nvPr>
            <p:ph type="title"/>
          </p:nvPr>
        </p:nvSpPr>
        <p:spPr/>
        <p:txBody>
          <a:bodyPr/>
          <a:lstStyle/>
          <a:p>
            <a:r>
              <a:rPr lang="en-US" dirty="0" err="1"/>
              <a:t>GTEx</a:t>
            </a:r>
            <a:endParaRPr lang="en-US" dirty="0"/>
          </a:p>
        </p:txBody>
      </p:sp>
      <p:pic>
        <p:nvPicPr>
          <p:cNvPr id="4" name="Content Placeholder 3">
            <a:extLst>
              <a:ext uri="{FF2B5EF4-FFF2-40B4-BE49-F238E27FC236}">
                <a16:creationId xmlns:a16="http://schemas.microsoft.com/office/drawing/2014/main" id="{3500A167-DC1D-124A-A215-C23D9DC85F94}"/>
              </a:ext>
            </a:extLst>
          </p:cNvPr>
          <p:cNvPicPr>
            <a:picLocks noGrp="1" noChangeAspect="1"/>
          </p:cNvPicPr>
          <p:nvPr>
            <p:ph idx="1"/>
          </p:nvPr>
        </p:nvPicPr>
        <p:blipFill>
          <a:blip r:embed="rId2"/>
          <a:stretch>
            <a:fillRect/>
          </a:stretch>
        </p:blipFill>
        <p:spPr>
          <a:xfrm>
            <a:off x="2815601" y="1825625"/>
            <a:ext cx="6560798" cy="4351338"/>
          </a:xfrm>
          <a:prstGeom prst="rect">
            <a:avLst/>
          </a:prstGeom>
        </p:spPr>
      </p:pic>
    </p:spTree>
    <p:extLst>
      <p:ext uri="{BB962C8B-B14F-4D97-AF65-F5344CB8AC3E}">
        <p14:creationId xmlns:p14="http://schemas.microsoft.com/office/powerpoint/2010/main" val="934139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A6BE2-0623-E742-A9C3-E99580E648BE}"/>
              </a:ext>
            </a:extLst>
          </p:cNvPr>
          <p:cNvSpPr>
            <a:spLocks noGrp="1"/>
          </p:cNvSpPr>
          <p:nvPr>
            <p:ph type="title"/>
          </p:nvPr>
        </p:nvSpPr>
        <p:spPr/>
        <p:txBody>
          <a:bodyPr/>
          <a:lstStyle/>
          <a:p>
            <a:r>
              <a:rPr lang="en-US" dirty="0" err="1"/>
              <a:t>GTEx</a:t>
            </a:r>
            <a:endParaRPr lang="en-US" dirty="0"/>
          </a:p>
        </p:txBody>
      </p:sp>
      <p:pic>
        <p:nvPicPr>
          <p:cNvPr id="4" name="Content Placeholder 3">
            <a:extLst>
              <a:ext uri="{FF2B5EF4-FFF2-40B4-BE49-F238E27FC236}">
                <a16:creationId xmlns:a16="http://schemas.microsoft.com/office/drawing/2014/main" id="{AE441334-C0C0-B143-B901-CBDE645D2192}"/>
              </a:ext>
            </a:extLst>
          </p:cNvPr>
          <p:cNvPicPr>
            <a:picLocks noGrp="1" noChangeAspect="1"/>
          </p:cNvPicPr>
          <p:nvPr>
            <p:ph idx="1"/>
          </p:nvPr>
        </p:nvPicPr>
        <p:blipFill>
          <a:blip r:embed="rId2"/>
          <a:stretch>
            <a:fillRect/>
          </a:stretch>
        </p:blipFill>
        <p:spPr>
          <a:xfrm>
            <a:off x="1332102" y="1825625"/>
            <a:ext cx="9527795" cy="4351338"/>
          </a:xfrm>
          <a:prstGeom prst="rect">
            <a:avLst/>
          </a:prstGeom>
        </p:spPr>
      </p:pic>
    </p:spTree>
    <p:extLst>
      <p:ext uri="{BB962C8B-B14F-4D97-AF65-F5344CB8AC3E}">
        <p14:creationId xmlns:p14="http://schemas.microsoft.com/office/powerpoint/2010/main" val="547549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90AF2-06F7-824E-B8B1-3B06B942D715}"/>
              </a:ext>
            </a:extLst>
          </p:cNvPr>
          <p:cNvSpPr>
            <a:spLocks noGrp="1"/>
          </p:cNvSpPr>
          <p:nvPr>
            <p:ph type="title"/>
          </p:nvPr>
        </p:nvSpPr>
        <p:spPr/>
        <p:txBody>
          <a:bodyPr/>
          <a:lstStyle/>
          <a:p>
            <a:r>
              <a:rPr lang="en-US" dirty="0" err="1"/>
              <a:t>GTEx</a:t>
            </a:r>
            <a:endParaRPr lang="en-US" dirty="0"/>
          </a:p>
        </p:txBody>
      </p:sp>
      <p:pic>
        <p:nvPicPr>
          <p:cNvPr id="4" name="Content Placeholder 3">
            <a:extLst>
              <a:ext uri="{FF2B5EF4-FFF2-40B4-BE49-F238E27FC236}">
                <a16:creationId xmlns:a16="http://schemas.microsoft.com/office/drawing/2014/main" id="{F8714D23-7B18-704E-A008-318334052F4C}"/>
              </a:ext>
            </a:extLst>
          </p:cNvPr>
          <p:cNvPicPr>
            <a:picLocks noGrp="1" noChangeAspect="1"/>
          </p:cNvPicPr>
          <p:nvPr>
            <p:ph idx="1"/>
          </p:nvPr>
        </p:nvPicPr>
        <p:blipFill>
          <a:blip r:embed="rId2"/>
          <a:stretch>
            <a:fillRect/>
          </a:stretch>
        </p:blipFill>
        <p:spPr>
          <a:xfrm>
            <a:off x="1823724" y="1825625"/>
            <a:ext cx="8544552" cy="4351338"/>
          </a:xfrm>
          <a:prstGeom prst="rect">
            <a:avLst/>
          </a:prstGeom>
        </p:spPr>
      </p:pic>
    </p:spTree>
    <p:extLst>
      <p:ext uri="{BB962C8B-B14F-4D97-AF65-F5344CB8AC3E}">
        <p14:creationId xmlns:p14="http://schemas.microsoft.com/office/powerpoint/2010/main" val="1629616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D9EE8-7D8C-A643-9F25-53966BF269B1}"/>
              </a:ext>
            </a:extLst>
          </p:cNvPr>
          <p:cNvSpPr>
            <a:spLocks noGrp="1"/>
          </p:cNvSpPr>
          <p:nvPr>
            <p:ph type="title"/>
          </p:nvPr>
        </p:nvSpPr>
        <p:spPr/>
        <p:txBody>
          <a:bodyPr/>
          <a:lstStyle/>
          <a:p>
            <a:r>
              <a:rPr lang="en-US" dirty="0" err="1"/>
              <a:t>GTEx</a:t>
            </a:r>
            <a:endParaRPr lang="en-US" dirty="0"/>
          </a:p>
        </p:txBody>
      </p:sp>
      <p:pic>
        <p:nvPicPr>
          <p:cNvPr id="4" name="Content Placeholder 3">
            <a:extLst>
              <a:ext uri="{FF2B5EF4-FFF2-40B4-BE49-F238E27FC236}">
                <a16:creationId xmlns:a16="http://schemas.microsoft.com/office/drawing/2014/main" id="{660467BA-635D-A34D-B3DB-70B3DE68F1EB}"/>
              </a:ext>
            </a:extLst>
          </p:cNvPr>
          <p:cNvPicPr>
            <a:picLocks noGrp="1" noChangeAspect="1"/>
          </p:cNvPicPr>
          <p:nvPr>
            <p:ph idx="1"/>
          </p:nvPr>
        </p:nvPicPr>
        <p:blipFill>
          <a:blip r:embed="rId2"/>
          <a:stretch>
            <a:fillRect/>
          </a:stretch>
        </p:blipFill>
        <p:spPr>
          <a:xfrm>
            <a:off x="2139063" y="1825625"/>
            <a:ext cx="7913874" cy="4351338"/>
          </a:xfrm>
          <a:prstGeom prst="rect">
            <a:avLst/>
          </a:prstGeom>
        </p:spPr>
      </p:pic>
    </p:spTree>
    <p:extLst>
      <p:ext uri="{BB962C8B-B14F-4D97-AF65-F5344CB8AC3E}">
        <p14:creationId xmlns:p14="http://schemas.microsoft.com/office/powerpoint/2010/main" val="3454982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6A6C0-E6CD-8546-BC0E-3D711F222DA0}"/>
              </a:ext>
            </a:extLst>
          </p:cNvPr>
          <p:cNvSpPr>
            <a:spLocks noGrp="1"/>
          </p:cNvSpPr>
          <p:nvPr>
            <p:ph type="title"/>
          </p:nvPr>
        </p:nvSpPr>
        <p:spPr/>
        <p:txBody>
          <a:bodyPr/>
          <a:lstStyle/>
          <a:p>
            <a:r>
              <a:rPr lang="en-US" dirty="0" err="1"/>
              <a:t>GTEx</a:t>
            </a:r>
            <a:endParaRPr lang="en-US" dirty="0"/>
          </a:p>
        </p:txBody>
      </p:sp>
      <p:pic>
        <p:nvPicPr>
          <p:cNvPr id="4" name="Content Placeholder 4">
            <a:extLst>
              <a:ext uri="{FF2B5EF4-FFF2-40B4-BE49-F238E27FC236}">
                <a16:creationId xmlns:a16="http://schemas.microsoft.com/office/drawing/2014/main" id="{E7DE1AC3-A182-3C48-931D-8C42C03D95A5}"/>
              </a:ext>
            </a:extLst>
          </p:cNvPr>
          <p:cNvPicPr>
            <a:picLocks noGrp="1" noChangeAspect="1"/>
          </p:cNvPicPr>
          <p:nvPr>
            <p:ph idx="1"/>
          </p:nvPr>
        </p:nvPicPr>
        <p:blipFill>
          <a:blip r:embed="rId2"/>
          <a:stretch>
            <a:fillRect/>
          </a:stretch>
        </p:blipFill>
        <p:spPr>
          <a:xfrm>
            <a:off x="2492624" y="1825625"/>
            <a:ext cx="7206751" cy="4351338"/>
          </a:xfrm>
          <a:prstGeom prst="rect">
            <a:avLst/>
          </a:prstGeom>
        </p:spPr>
      </p:pic>
    </p:spTree>
    <p:extLst>
      <p:ext uri="{BB962C8B-B14F-4D97-AF65-F5344CB8AC3E}">
        <p14:creationId xmlns:p14="http://schemas.microsoft.com/office/powerpoint/2010/main" val="884702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6A58A-640A-8E46-A098-8F8309F53F36}"/>
              </a:ext>
            </a:extLst>
          </p:cNvPr>
          <p:cNvSpPr>
            <a:spLocks noGrp="1"/>
          </p:cNvSpPr>
          <p:nvPr>
            <p:ph type="title"/>
          </p:nvPr>
        </p:nvSpPr>
        <p:spPr/>
        <p:txBody>
          <a:bodyPr/>
          <a:lstStyle/>
          <a:p>
            <a:r>
              <a:rPr lang="en-US" dirty="0" err="1"/>
              <a:t>GTEx</a:t>
            </a:r>
            <a:r>
              <a:rPr lang="en-US" dirty="0"/>
              <a:t> Portal Examples</a:t>
            </a:r>
          </a:p>
        </p:txBody>
      </p:sp>
      <p:sp>
        <p:nvSpPr>
          <p:cNvPr id="3" name="Content Placeholder 2">
            <a:extLst>
              <a:ext uri="{FF2B5EF4-FFF2-40B4-BE49-F238E27FC236}">
                <a16:creationId xmlns:a16="http://schemas.microsoft.com/office/drawing/2014/main" id="{E5755745-8BC4-0F4C-AE8C-BE522F33EB6A}"/>
              </a:ext>
            </a:extLst>
          </p:cNvPr>
          <p:cNvSpPr>
            <a:spLocks noGrp="1"/>
          </p:cNvSpPr>
          <p:nvPr>
            <p:ph idx="1"/>
          </p:nvPr>
        </p:nvSpPr>
        <p:spPr/>
        <p:txBody>
          <a:bodyPr/>
          <a:lstStyle/>
          <a:p>
            <a:pPr marL="0" indent="0">
              <a:buNone/>
            </a:pPr>
            <a:r>
              <a:rPr lang="en-US" dirty="0"/>
              <a:t>Search a gene, e.g., </a:t>
            </a:r>
            <a:r>
              <a:rPr lang="en-US" i="1" dirty="0"/>
              <a:t>SYCE2</a:t>
            </a:r>
            <a:endParaRPr lang="en-US" dirty="0"/>
          </a:p>
        </p:txBody>
      </p:sp>
      <p:pic>
        <p:nvPicPr>
          <p:cNvPr id="4" name="Picture 3">
            <a:extLst>
              <a:ext uri="{FF2B5EF4-FFF2-40B4-BE49-F238E27FC236}">
                <a16:creationId xmlns:a16="http://schemas.microsoft.com/office/drawing/2014/main" id="{2E3F7F4C-28AA-D245-BFBC-6B8BBA8D5E03}"/>
              </a:ext>
            </a:extLst>
          </p:cNvPr>
          <p:cNvPicPr>
            <a:picLocks noChangeAspect="1"/>
          </p:cNvPicPr>
          <p:nvPr/>
        </p:nvPicPr>
        <p:blipFill>
          <a:blip r:embed="rId2"/>
          <a:stretch>
            <a:fillRect/>
          </a:stretch>
        </p:blipFill>
        <p:spPr>
          <a:xfrm>
            <a:off x="2063579" y="2449962"/>
            <a:ext cx="7364627" cy="3861938"/>
          </a:xfrm>
          <a:prstGeom prst="rect">
            <a:avLst/>
          </a:prstGeom>
        </p:spPr>
      </p:pic>
      <p:sp>
        <p:nvSpPr>
          <p:cNvPr id="5" name="Frame 4">
            <a:extLst>
              <a:ext uri="{FF2B5EF4-FFF2-40B4-BE49-F238E27FC236}">
                <a16:creationId xmlns:a16="http://schemas.microsoft.com/office/drawing/2014/main" id="{CFE54D40-936B-1B46-8059-6B3D15A8BBD6}"/>
              </a:ext>
            </a:extLst>
          </p:cNvPr>
          <p:cNvSpPr/>
          <p:nvPr/>
        </p:nvSpPr>
        <p:spPr>
          <a:xfrm>
            <a:off x="7840979" y="2579783"/>
            <a:ext cx="948691" cy="357728"/>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98268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6E8A-A1F7-1447-9E68-A838FCC9CD3B}"/>
              </a:ext>
            </a:extLst>
          </p:cNvPr>
          <p:cNvSpPr>
            <a:spLocks noGrp="1"/>
          </p:cNvSpPr>
          <p:nvPr>
            <p:ph type="title"/>
          </p:nvPr>
        </p:nvSpPr>
        <p:spPr/>
        <p:txBody>
          <a:bodyPr/>
          <a:lstStyle/>
          <a:p>
            <a:r>
              <a:rPr lang="en-US" dirty="0" err="1"/>
              <a:t>GTEx</a:t>
            </a:r>
            <a:r>
              <a:rPr lang="en-US" dirty="0"/>
              <a:t> Portal Examples</a:t>
            </a:r>
          </a:p>
        </p:txBody>
      </p:sp>
      <p:pic>
        <p:nvPicPr>
          <p:cNvPr id="4" name="Content Placeholder 3">
            <a:extLst>
              <a:ext uri="{FF2B5EF4-FFF2-40B4-BE49-F238E27FC236}">
                <a16:creationId xmlns:a16="http://schemas.microsoft.com/office/drawing/2014/main" id="{899C0CB5-9F6C-7444-9523-5487108FAA0F}"/>
              </a:ext>
            </a:extLst>
          </p:cNvPr>
          <p:cNvPicPr>
            <a:picLocks noGrp="1" noChangeAspect="1"/>
          </p:cNvPicPr>
          <p:nvPr>
            <p:ph idx="1"/>
          </p:nvPr>
        </p:nvPicPr>
        <p:blipFill>
          <a:blip r:embed="rId3"/>
          <a:stretch>
            <a:fillRect/>
          </a:stretch>
        </p:blipFill>
        <p:spPr>
          <a:xfrm>
            <a:off x="2491861" y="1825625"/>
            <a:ext cx="7208277" cy="4351338"/>
          </a:xfrm>
          <a:prstGeom prst="rect">
            <a:avLst/>
          </a:prstGeom>
        </p:spPr>
      </p:pic>
    </p:spTree>
    <p:extLst>
      <p:ext uri="{BB962C8B-B14F-4D97-AF65-F5344CB8AC3E}">
        <p14:creationId xmlns:p14="http://schemas.microsoft.com/office/powerpoint/2010/main" val="543621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C1B17-A75D-1645-BCAD-E22F2002E22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B4C51EB9-5475-A64E-A158-9CCEED4B4F34}"/>
              </a:ext>
            </a:extLst>
          </p:cNvPr>
          <p:cNvSpPr>
            <a:spLocks noGrp="1"/>
          </p:cNvSpPr>
          <p:nvPr>
            <p:ph idx="1"/>
          </p:nvPr>
        </p:nvSpPr>
        <p:spPr/>
        <p:txBody>
          <a:bodyPr/>
          <a:lstStyle/>
          <a:p>
            <a:pPr marL="0" indent="0">
              <a:buNone/>
            </a:pPr>
            <a:r>
              <a:rPr lang="en-US" dirty="0"/>
              <a:t>So far, we’ve mainly discussed “variant-levels” methods/tools</a:t>
            </a:r>
          </a:p>
          <a:p>
            <a:r>
              <a:rPr lang="en-US" dirty="0"/>
              <a:t>Annotating (GWAS) variants</a:t>
            </a:r>
          </a:p>
          <a:p>
            <a:r>
              <a:rPr lang="en-US" dirty="0"/>
              <a:t>Finding evidence a (GWAS) variant may be involved in a trait</a:t>
            </a:r>
            <a:br>
              <a:rPr lang="en-US" dirty="0"/>
            </a:br>
            <a:r>
              <a:rPr lang="en-US" dirty="0"/>
              <a:t>(primarily by “mapping” it to a gene)</a:t>
            </a:r>
          </a:p>
        </p:txBody>
      </p:sp>
    </p:spTree>
    <p:extLst>
      <p:ext uri="{BB962C8B-B14F-4D97-AF65-F5344CB8AC3E}">
        <p14:creationId xmlns:p14="http://schemas.microsoft.com/office/powerpoint/2010/main" val="3524108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25879-6F48-754D-A9A2-3594B2838DBB}"/>
              </a:ext>
            </a:extLst>
          </p:cNvPr>
          <p:cNvSpPr>
            <a:spLocks noGrp="1"/>
          </p:cNvSpPr>
          <p:nvPr>
            <p:ph type="title"/>
          </p:nvPr>
        </p:nvSpPr>
        <p:spPr/>
        <p:txBody>
          <a:bodyPr/>
          <a:lstStyle/>
          <a:p>
            <a:r>
              <a:rPr lang="en-US" dirty="0" err="1"/>
              <a:t>GTEx</a:t>
            </a:r>
            <a:r>
              <a:rPr lang="en-US" dirty="0"/>
              <a:t> Portal Examples</a:t>
            </a:r>
          </a:p>
        </p:txBody>
      </p:sp>
      <p:pic>
        <p:nvPicPr>
          <p:cNvPr id="4" name="Content Placeholder 3">
            <a:extLst>
              <a:ext uri="{FF2B5EF4-FFF2-40B4-BE49-F238E27FC236}">
                <a16:creationId xmlns:a16="http://schemas.microsoft.com/office/drawing/2014/main" id="{7AE81F0A-6342-A64B-83AC-6C24B229470A}"/>
              </a:ext>
            </a:extLst>
          </p:cNvPr>
          <p:cNvPicPr>
            <a:picLocks noGrp="1" noChangeAspect="1"/>
          </p:cNvPicPr>
          <p:nvPr>
            <p:ph idx="1"/>
          </p:nvPr>
        </p:nvPicPr>
        <p:blipFill>
          <a:blip r:embed="rId3"/>
          <a:stretch>
            <a:fillRect/>
          </a:stretch>
        </p:blipFill>
        <p:spPr>
          <a:xfrm>
            <a:off x="255288" y="2737021"/>
            <a:ext cx="5075510" cy="3063875"/>
          </a:xfrm>
          <a:prstGeom prst="rect">
            <a:avLst/>
          </a:prstGeom>
        </p:spPr>
      </p:pic>
      <p:sp>
        <p:nvSpPr>
          <p:cNvPr id="5" name="Content Placeholder 2">
            <a:extLst>
              <a:ext uri="{FF2B5EF4-FFF2-40B4-BE49-F238E27FC236}">
                <a16:creationId xmlns:a16="http://schemas.microsoft.com/office/drawing/2014/main" id="{24EFAB74-500D-3D49-8F1F-CDCD8B6E792A}"/>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Search multiple genes</a:t>
            </a:r>
          </a:p>
        </p:txBody>
      </p:sp>
      <p:sp>
        <p:nvSpPr>
          <p:cNvPr id="6" name="Frame 5">
            <a:extLst>
              <a:ext uri="{FF2B5EF4-FFF2-40B4-BE49-F238E27FC236}">
                <a16:creationId xmlns:a16="http://schemas.microsoft.com/office/drawing/2014/main" id="{243BF772-994E-F74F-A28C-09E1A4C56FEA}"/>
              </a:ext>
            </a:extLst>
          </p:cNvPr>
          <p:cNvSpPr/>
          <p:nvPr/>
        </p:nvSpPr>
        <p:spPr>
          <a:xfrm>
            <a:off x="723487" y="2863990"/>
            <a:ext cx="1253594" cy="357728"/>
          </a:xfrm>
          <a:prstGeom prst="frame">
            <a:avLst>
              <a:gd name="adj1" fmla="val 345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BE62CFE1-2797-E342-AEB1-1EC08A0260AB}"/>
              </a:ext>
            </a:extLst>
          </p:cNvPr>
          <p:cNvPicPr>
            <a:picLocks noChangeAspect="1"/>
          </p:cNvPicPr>
          <p:nvPr/>
        </p:nvPicPr>
        <p:blipFill>
          <a:blip r:embed="rId4"/>
          <a:stretch>
            <a:fillRect/>
          </a:stretch>
        </p:blipFill>
        <p:spPr>
          <a:xfrm>
            <a:off x="5661550" y="2863990"/>
            <a:ext cx="6275162" cy="2533873"/>
          </a:xfrm>
          <a:prstGeom prst="rect">
            <a:avLst/>
          </a:prstGeom>
        </p:spPr>
      </p:pic>
    </p:spTree>
    <p:extLst>
      <p:ext uri="{BB962C8B-B14F-4D97-AF65-F5344CB8AC3E}">
        <p14:creationId xmlns:p14="http://schemas.microsoft.com/office/powerpoint/2010/main" val="2532116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5385-0F5D-7E4F-8E1A-8460B207FD16}"/>
              </a:ext>
            </a:extLst>
          </p:cNvPr>
          <p:cNvSpPr>
            <a:spLocks noGrp="1"/>
          </p:cNvSpPr>
          <p:nvPr>
            <p:ph type="title"/>
          </p:nvPr>
        </p:nvSpPr>
        <p:spPr/>
        <p:txBody>
          <a:bodyPr/>
          <a:lstStyle/>
          <a:p>
            <a:r>
              <a:rPr lang="en-US" dirty="0" err="1"/>
              <a:t>GTEx</a:t>
            </a:r>
            <a:r>
              <a:rPr lang="en-US" dirty="0"/>
              <a:t> Portal Examples</a:t>
            </a:r>
          </a:p>
        </p:txBody>
      </p:sp>
      <p:pic>
        <p:nvPicPr>
          <p:cNvPr id="4" name="Content Placeholder 3">
            <a:extLst>
              <a:ext uri="{FF2B5EF4-FFF2-40B4-BE49-F238E27FC236}">
                <a16:creationId xmlns:a16="http://schemas.microsoft.com/office/drawing/2014/main" id="{93E8A2B2-19CE-D04E-B629-7F2D72CF3538}"/>
              </a:ext>
            </a:extLst>
          </p:cNvPr>
          <p:cNvPicPr>
            <a:picLocks noGrp="1" noChangeAspect="1"/>
          </p:cNvPicPr>
          <p:nvPr>
            <p:ph idx="1"/>
          </p:nvPr>
        </p:nvPicPr>
        <p:blipFill>
          <a:blip r:embed="rId2"/>
          <a:stretch>
            <a:fillRect/>
          </a:stretch>
        </p:blipFill>
        <p:spPr>
          <a:xfrm>
            <a:off x="838200" y="1953032"/>
            <a:ext cx="10515600" cy="4096524"/>
          </a:xfrm>
          <a:prstGeom prst="rect">
            <a:avLst/>
          </a:prstGeom>
        </p:spPr>
      </p:pic>
    </p:spTree>
    <p:extLst>
      <p:ext uri="{BB962C8B-B14F-4D97-AF65-F5344CB8AC3E}">
        <p14:creationId xmlns:p14="http://schemas.microsoft.com/office/powerpoint/2010/main" val="3103043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46A4-4BC1-E54A-A81D-F43E34D9D97E}"/>
              </a:ext>
            </a:extLst>
          </p:cNvPr>
          <p:cNvSpPr>
            <a:spLocks noGrp="1"/>
          </p:cNvSpPr>
          <p:nvPr>
            <p:ph type="title"/>
          </p:nvPr>
        </p:nvSpPr>
        <p:spPr/>
        <p:txBody>
          <a:bodyPr/>
          <a:lstStyle/>
          <a:p>
            <a:r>
              <a:rPr lang="en-US" dirty="0" err="1"/>
              <a:t>GTEx</a:t>
            </a:r>
            <a:r>
              <a:rPr lang="en-US" dirty="0"/>
              <a:t> Portal Examples</a:t>
            </a:r>
          </a:p>
        </p:txBody>
      </p:sp>
      <p:pic>
        <p:nvPicPr>
          <p:cNvPr id="4" name="Content Placeholder 3">
            <a:extLst>
              <a:ext uri="{FF2B5EF4-FFF2-40B4-BE49-F238E27FC236}">
                <a16:creationId xmlns:a16="http://schemas.microsoft.com/office/drawing/2014/main" id="{A6B64F66-60CA-6A4B-8964-1A056B646B7F}"/>
              </a:ext>
            </a:extLst>
          </p:cNvPr>
          <p:cNvPicPr>
            <a:picLocks noGrp="1" noChangeAspect="1"/>
          </p:cNvPicPr>
          <p:nvPr>
            <p:ph idx="1"/>
          </p:nvPr>
        </p:nvPicPr>
        <p:blipFill>
          <a:blip r:embed="rId2"/>
          <a:stretch>
            <a:fillRect/>
          </a:stretch>
        </p:blipFill>
        <p:spPr>
          <a:xfrm>
            <a:off x="2404865" y="2307539"/>
            <a:ext cx="7382269" cy="4351338"/>
          </a:xfrm>
          <a:prstGeom prst="rect">
            <a:avLst/>
          </a:prstGeom>
        </p:spPr>
      </p:pic>
      <p:sp>
        <p:nvSpPr>
          <p:cNvPr id="5" name="Content Placeholder 2">
            <a:extLst>
              <a:ext uri="{FF2B5EF4-FFF2-40B4-BE49-F238E27FC236}">
                <a16:creationId xmlns:a16="http://schemas.microsoft.com/office/drawing/2014/main" id="{7DA4D327-89F3-B440-A5B6-3973DE32F7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Search top expressed genes by tissue</a:t>
            </a:r>
          </a:p>
        </p:txBody>
      </p:sp>
    </p:spTree>
    <p:extLst>
      <p:ext uri="{BB962C8B-B14F-4D97-AF65-F5344CB8AC3E}">
        <p14:creationId xmlns:p14="http://schemas.microsoft.com/office/powerpoint/2010/main" val="2343931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D43F3-33A7-DE40-AD12-4F1300D93765}"/>
              </a:ext>
            </a:extLst>
          </p:cNvPr>
          <p:cNvSpPr>
            <a:spLocks noGrp="1"/>
          </p:cNvSpPr>
          <p:nvPr>
            <p:ph type="title"/>
          </p:nvPr>
        </p:nvSpPr>
        <p:spPr/>
        <p:txBody>
          <a:bodyPr/>
          <a:lstStyle/>
          <a:p>
            <a:r>
              <a:rPr lang="en-US" dirty="0" err="1"/>
              <a:t>GTEx</a:t>
            </a:r>
            <a:r>
              <a:rPr lang="en-US" dirty="0"/>
              <a:t> Portal Examples</a:t>
            </a:r>
          </a:p>
        </p:txBody>
      </p:sp>
      <p:pic>
        <p:nvPicPr>
          <p:cNvPr id="4" name="Content Placeholder 3">
            <a:extLst>
              <a:ext uri="{FF2B5EF4-FFF2-40B4-BE49-F238E27FC236}">
                <a16:creationId xmlns:a16="http://schemas.microsoft.com/office/drawing/2014/main" id="{91B7C120-359C-7D41-9020-25F60D5F0F1A}"/>
              </a:ext>
            </a:extLst>
          </p:cNvPr>
          <p:cNvPicPr>
            <a:picLocks noGrp="1" noChangeAspect="1"/>
          </p:cNvPicPr>
          <p:nvPr>
            <p:ph idx="1"/>
          </p:nvPr>
        </p:nvPicPr>
        <p:blipFill>
          <a:blip r:embed="rId2"/>
          <a:stretch>
            <a:fillRect/>
          </a:stretch>
        </p:blipFill>
        <p:spPr>
          <a:xfrm>
            <a:off x="2404865" y="2356965"/>
            <a:ext cx="7382269" cy="4351338"/>
          </a:xfrm>
          <a:prstGeom prst="rect">
            <a:avLst/>
          </a:prstGeom>
        </p:spPr>
      </p:pic>
      <p:sp>
        <p:nvSpPr>
          <p:cNvPr id="5" name="Content Placeholder 2">
            <a:extLst>
              <a:ext uri="{FF2B5EF4-FFF2-40B4-BE49-F238E27FC236}">
                <a16:creationId xmlns:a16="http://schemas.microsoft.com/office/drawing/2014/main" id="{160EF720-EC54-6749-8291-21ADA910A1F5}"/>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Select genes to show violin plots</a:t>
            </a:r>
          </a:p>
        </p:txBody>
      </p:sp>
    </p:spTree>
    <p:extLst>
      <p:ext uri="{BB962C8B-B14F-4D97-AF65-F5344CB8AC3E}">
        <p14:creationId xmlns:p14="http://schemas.microsoft.com/office/powerpoint/2010/main" val="2982157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3F67C-0BA9-0840-8467-03D5E6F901D8}"/>
              </a:ext>
            </a:extLst>
          </p:cNvPr>
          <p:cNvSpPr>
            <a:spLocks noGrp="1"/>
          </p:cNvSpPr>
          <p:nvPr>
            <p:ph type="title"/>
          </p:nvPr>
        </p:nvSpPr>
        <p:spPr/>
        <p:txBody>
          <a:bodyPr/>
          <a:lstStyle/>
          <a:p>
            <a:r>
              <a:rPr lang="en-US" dirty="0" err="1"/>
              <a:t>GTEx</a:t>
            </a:r>
            <a:r>
              <a:rPr lang="en-US" dirty="0"/>
              <a:t> Portal Examples</a:t>
            </a:r>
          </a:p>
        </p:txBody>
      </p:sp>
      <p:sp>
        <p:nvSpPr>
          <p:cNvPr id="3" name="Content Placeholder 2">
            <a:extLst>
              <a:ext uri="{FF2B5EF4-FFF2-40B4-BE49-F238E27FC236}">
                <a16:creationId xmlns:a16="http://schemas.microsoft.com/office/drawing/2014/main" id="{E49C659C-393E-1441-AD1A-CAA9E55DADD0}"/>
              </a:ext>
            </a:extLst>
          </p:cNvPr>
          <p:cNvSpPr>
            <a:spLocks noGrp="1"/>
          </p:cNvSpPr>
          <p:nvPr>
            <p:ph idx="1"/>
          </p:nvPr>
        </p:nvSpPr>
        <p:spPr/>
        <p:txBody>
          <a:bodyPr/>
          <a:lstStyle/>
          <a:p>
            <a:pPr marL="0" indent="0">
              <a:buNone/>
            </a:pPr>
            <a:r>
              <a:rPr lang="en-US" dirty="0"/>
              <a:t>Search a gene for its </a:t>
            </a:r>
            <a:r>
              <a:rPr lang="en-US" dirty="0" err="1"/>
              <a:t>eQTLs</a:t>
            </a:r>
            <a:endParaRPr lang="en-US" dirty="0"/>
          </a:p>
        </p:txBody>
      </p:sp>
      <p:pic>
        <p:nvPicPr>
          <p:cNvPr id="4" name="Picture 3">
            <a:extLst>
              <a:ext uri="{FF2B5EF4-FFF2-40B4-BE49-F238E27FC236}">
                <a16:creationId xmlns:a16="http://schemas.microsoft.com/office/drawing/2014/main" id="{3EFF42F9-071B-E948-A59E-492F4887A161}"/>
              </a:ext>
            </a:extLst>
          </p:cNvPr>
          <p:cNvPicPr>
            <a:picLocks noChangeAspect="1"/>
          </p:cNvPicPr>
          <p:nvPr/>
        </p:nvPicPr>
        <p:blipFill>
          <a:blip r:embed="rId2"/>
          <a:stretch>
            <a:fillRect/>
          </a:stretch>
        </p:blipFill>
        <p:spPr>
          <a:xfrm>
            <a:off x="1872546" y="2207808"/>
            <a:ext cx="7889292" cy="4650192"/>
          </a:xfrm>
          <a:prstGeom prst="rect">
            <a:avLst/>
          </a:prstGeom>
        </p:spPr>
      </p:pic>
    </p:spTree>
    <p:extLst>
      <p:ext uri="{BB962C8B-B14F-4D97-AF65-F5344CB8AC3E}">
        <p14:creationId xmlns:p14="http://schemas.microsoft.com/office/powerpoint/2010/main" val="2192806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B158C-0012-4C4F-BC36-5938688EF502}"/>
              </a:ext>
            </a:extLst>
          </p:cNvPr>
          <p:cNvSpPr>
            <a:spLocks noGrp="1"/>
          </p:cNvSpPr>
          <p:nvPr>
            <p:ph type="title"/>
          </p:nvPr>
        </p:nvSpPr>
        <p:spPr/>
        <p:txBody>
          <a:bodyPr/>
          <a:lstStyle/>
          <a:p>
            <a:r>
              <a:rPr lang="en-US" dirty="0" err="1"/>
              <a:t>GTEx</a:t>
            </a:r>
            <a:r>
              <a:rPr lang="en-US" dirty="0"/>
              <a:t> Portal Examples</a:t>
            </a:r>
          </a:p>
        </p:txBody>
      </p:sp>
      <p:pic>
        <p:nvPicPr>
          <p:cNvPr id="4" name="Content Placeholder 3">
            <a:extLst>
              <a:ext uri="{FF2B5EF4-FFF2-40B4-BE49-F238E27FC236}">
                <a16:creationId xmlns:a16="http://schemas.microsoft.com/office/drawing/2014/main" id="{CEB39A35-664F-2446-B3A2-65090BC086FA}"/>
              </a:ext>
            </a:extLst>
          </p:cNvPr>
          <p:cNvPicPr>
            <a:picLocks noGrp="1" noChangeAspect="1"/>
          </p:cNvPicPr>
          <p:nvPr>
            <p:ph idx="1"/>
          </p:nvPr>
        </p:nvPicPr>
        <p:blipFill>
          <a:blip r:embed="rId3"/>
          <a:stretch>
            <a:fillRect/>
          </a:stretch>
        </p:blipFill>
        <p:spPr>
          <a:xfrm>
            <a:off x="2404865" y="1825625"/>
            <a:ext cx="7382269" cy="4351338"/>
          </a:xfrm>
          <a:prstGeom prst="rect">
            <a:avLst/>
          </a:prstGeom>
        </p:spPr>
      </p:pic>
    </p:spTree>
    <p:extLst>
      <p:ext uri="{BB962C8B-B14F-4D97-AF65-F5344CB8AC3E}">
        <p14:creationId xmlns:p14="http://schemas.microsoft.com/office/powerpoint/2010/main" val="2462125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A1AE9-8367-CE42-9945-5FB9A583E8D7}"/>
              </a:ext>
            </a:extLst>
          </p:cNvPr>
          <p:cNvSpPr>
            <a:spLocks noGrp="1"/>
          </p:cNvSpPr>
          <p:nvPr>
            <p:ph type="title"/>
          </p:nvPr>
        </p:nvSpPr>
        <p:spPr/>
        <p:txBody>
          <a:bodyPr/>
          <a:lstStyle/>
          <a:p>
            <a:r>
              <a:rPr lang="en-US" dirty="0"/>
              <a:t>Genotype + transcriptome integration</a:t>
            </a:r>
          </a:p>
        </p:txBody>
      </p:sp>
      <p:sp>
        <p:nvSpPr>
          <p:cNvPr id="3" name="Content Placeholder 2">
            <a:extLst>
              <a:ext uri="{FF2B5EF4-FFF2-40B4-BE49-F238E27FC236}">
                <a16:creationId xmlns:a16="http://schemas.microsoft.com/office/drawing/2014/main" id="{164CB85F-0BED-7743-9DBD-3CECC94C153C}"/>
              </a:ext>
            </a:extLst>
          </p:cNvPr>
          <p:cNvSpPr>
            <a:spLocks noGrp="1"/>
          </p:cNvSpPr>
          <p:nvPr>
            <p:ph idx="1"/>
          </p:nvPr>
        </p:nvSpPr>
        <p:spPr/>
        <p:txBody>
          <a:bodyPr/>
          <a:lstStyle/>
          <a:p>
            <a:pPr marL="0" indent="0">
              <a:buNone/>
            </a:pPr>
            <a:r>
              <a:rPr lang="en-US" dirty="0"/>
              <a:t>Earlier we talked about reasons for testing </a:t>
            </a:r>
            <a:r>
              <a:rPr lang="en-US" i="1" dirty="0"/>
              <a:t>genes</a:t>
            </a:r>
            <a:r>
              <a:rPr lang="en-US" dirty="0"/>
              <a:t> instead of only SNPs.</a:t>
            </a:r>
          </a:p>
          <a:p>
            <a:pPr marL="0" indent="0">
              <a:buNone/>
            </a:pPr>
            <a:r>
              <a:rPr lang="en-US" dirty="0"/>
              <a:t>We asked:</a:t>
            </a:r>
          </a:p>
          <a:p>
            <a:r>
              <a:rPr lang="en-US" dirty="0"/>
              <a:t>Can we quantify/define “gene function” in a simple/systematic way?</a:t>
            </a:r>
          </a:p>
          <a:p>
            <a:r>
              <a:rPr lang="en-US" dirty="0"/>
              <a:t>Can we actually measure this for individuals somehow?</a:t>
            </a:r>
          </a:p>
          <a:p>
            <a:r>
              <a:rPr lang="en-US" dirty="0"/>
              <a:t>Can we then test each gene’s “gene function” for association with a trait?</a:t>
            </a:r>
          </a:p>
          <a:p>
            <a:pPr marL="0" indent="0">
              <a:buNone/>
            </a:pPr>
            <a:endParaRPr lang="en-US" dirty="0"/>
          </a:p>
        </p:txBody>
      </p:sp>
    </p:spTree>
    <p:extLst>
      <p:ext uri="{BB962C8B-B14F-4D97-AF65-F5344CB8AC3E}">
        <p14:creationId xmlns:p14="http://schemas.microsoft.com/office/powerpoint/2010/main" val="2421122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A1AE9-8367-CE42-9945-5FB9A583E8D7}"/>
              </a:ext>
            </a:extLst>
          </p:cNvPr>
          <p:cNvSpPr>
            <a:spLocks noGrp="1"/>
          </p:cNvSpPr>
          <p:nvPr>
            <p:ph type="title"/>
          </p:nvPr>
        </p:nvSpPr>
        <p:spPr/>
        <p:txBody>
          <a:bodyPr/>
          <a:lstStyle/>
          <a:p>
            <a:r>
              <a:rPr lang="en-US" dirty="0"/>
              <a:t>Genotype + transcriptome integration</a:t>
            </a:r>
          </a:p>
        </p:txBody>
      </p:sp>
      <p:sp>
        <p:nvSpPr>
          <p:cNvPr id="3" name="Content Placeholder 2">
            <a:extLst>
              <a:ext uri="{FF2B5EF4-FFF2-40B4-BE49-F238E27FC236}">
                <a16:creationId xmlns:a16="http://schemas.microsoft.com/office/drawing/2014/main" id="{164CB85F-0BED-7743-9DBD-3CECC94C153C}"/>
              </a:ext>
            </a:extLst>
          </p:cNvPr>
          <p:cNvSpPr>
            <a:spLocks noGrp="1"/>
          </p:cNvSpPr>
          <p:nvPr>
            <p:ph idx="1"/>
          </p:nvPr>
        </p:nvSpPr>
        <p:spPr/>
        <p:txBody>
          <a:bodyPr>
            <a:normAutofit lnSpcReduction="10000"/>
          </a:bodyPr>
          <a:lstStyle/>
          <a:p>
            <a:pPr marL="0" indent="0">
              <a:buNone/>
            </a:pPr>
            <a:r>
              <a:rPr lang="en-US" dirty="0"/>
              <a:t>Earlier we talked about reasons and methods for testing </a:t>
            </a:r>
            <a:r>
              <a:rPr lang="en-US" i="1" dirty="0"/>
              <a:t>genes</a:t>
            </a:r>
            <a:r>
              <a:rPr lang="en-US" dirty="0"/>
              <a:t> instead of only SNPs.</a:t>
            </a:r>
          </a:p>
          <a:p>
            <a:r>
              <a:rPr lang="en-US" dirty="0"/>
              <a:t>Can we quantify/define “gene function” in a simple/systematic way?</a:t>
            </a:r>
          </a:p>
          <a:p>
            <a:pPr marL="457200" lvl="1" indent="0">
              <a:buNone/>
            </a:pPr>
            <a:r>
              <a:rPr lang="en-US" dirty="0">
                <a:solidFill>
                  <a:srgbClr val="00B0F0"/>
                </a:solidFill>
              </a:rPr>
              <a:t>Yes, by considering </a:t>
            </a:r>
            <a:r>
              <a:rPr lang="en-US" u="sng" dirty="0">
                <a:solidFill>
                  <a:srgbClr val="00B0F0"/>
                </a:solidFill>
              </a:rPr>
              <a:t>expression</a:t>
            </a:r>
            <a:r>
              <a:rPr lang="en-US" dirty="0">
                <a:solidFill>
                  <a:srgbClr val="00B0F0"/>
                </a:solidFill>
              </a:rPr>
              <a:t> as an intermediate variable between genotype and phenotype</a:t>
            </a:r>
            <a:endParaRPr lang="en-US" u="sng" dirty="0">
              <a:solidFill>
                <a:srgbClr val="00B0F0"/>
              </a:solidFill>
            </a:endParaRPr>
          </a:p>
          <a:p>
            <a:r>
              <a:rPr lang="en-US" dirty="0"/>
              <a:t>Can we actually measure this for individuals somehow?</a:t>
            </a:r>
          </a:p>
          <a:p>
            <a:pPr marL="457200" lvl="1" indent="0">
              <a:buNone/>
            </a:pPr>
            <a:r>
              <a:rPr lang="en-US" dirty="0">
                <a:solidFill>
                  <a:srgbClr val="00B0F0"/>
                </a:solidFill>
              </a:rPr>
              <a:t>Yes, by using </a:t>
            </a:r>
            <a:r>
              <a:rPr lang="en-US" dirty="0" err="1">
                <a:solidFill>
                  <a:srgbClr val="00B0F0"/>
                </a:solidFill>
              </a:rPr>
              <a:t>eQTL</a:t>
            </a:r>
            <a:r>
              <a:rPr lang="en-US" dirty="0">
                <a:solidFill>
                  <a:srgbClr val="00B0F0"/>
                </a:solidFill>
              </a:rPr>
              <a:t> databases to </a:t>
            </a:r>
            <a:r>
              <a:rPr lang="en-US" u="sng" dirty="0">
                <a:solidFill>
                  <a:srgbClr val="00B0F0"/>
                </a:solidFill>
              </a:rPr>
              <a:t>impute</a:t>
            </a:r>
            <a:r>
              <a:rPr lang="en-US" dirty="0">
                <a:solidFill>
                  <a:srgbClr val="00B0F0"/>
                </a:solidFill>
              </a:rPr>
              <a:t> individuals’ expression (for each gene/tissue) from their genotypes</a:t>
            </a:r>
          </a:p>
          <a:p>
            <a:r>
              <a:rPr lang="en-US" dirty="0"/>
              <a:t>Can we then test each gene’s “gene function” for association with a trait?</a:t>
            </a:r>
          </a:p>
          <a:p>
            <a:pPr marL="0" indent="0">
              <a:buNone/>
            </a:pPr>
            <a:r>
              <a:rPr lang="en-US" dirty="0">
                <a:solidFill>
                  <a:srgbClr val="00B0F0"/>
                </a:solidFill>
              </a:rPr>
              <a:t>     </a:t>
            </a:r>
            <a:r>
              <a:rPr lang="en-US" sz="2400" dirty="0">
                <a:solidFill>
                  <a:srgbClr val="00B0F0"/>
                </a:solidFill>
              </a:rPr>
              <a:t>Yes, by performing transcriptome-wide association study (</a:t>
            </a:r>
            <a:r>
              <a:rPr lang="en-US" sz="2400" u="sng" dirty="0">
                <a:solidFill>
                  <a:srgbClr val="00B0F0"/>
                </a:solidFill>
              </a:rPr>
              <a:t>TWAS</a:t>
            </a:r>
            <a:r>
              <a:rPr lang="en-US" sz="2400" dirty="0">
                <a:solidFill>
                  <a:srgbClr val="00B0F0"/>
                </a:solidFill>
              </a:rPr>
              <a:t>)</a:t>
            </a:r>
            <a:endParaRPr lang="en-US" sz="2400" dirty="0"/>
          </a:p>
          <a:p>
            <a:pPr marL="0" indent="0">
              <a:buNone/>
            </a:pPr>
            <a:endParaRPr lang="en-US" dirty="0"/>
          </a:p>
        </p:txBody>
      </p:sp>
    </p:spTree>
    <p:extLst>
      <p:ext uri="{BB962C8B-B14F-4D97-AF65-F5344CB8AC3E}">
        <p14:creationId xmlns:p14="http://schemas.microsoft.com/office/powerpoint/2010/main" val="3036047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D5AD9-A381-F548-BAFE-8DA69B81AEBB}"/>
              </a:ext>
            </a:extLst>
          </p:cNvPr>
          <p:cNvSpPr>
            <a:spLocks noGrp="1"/>
          </p:cNvSpPr>
          <p:nvPr>
            <p:ph type="title"/>
          </p:nvPr>
        </p:nvSpPr>
        <p:spPr/>
        <p:txBody>
          <a:bodyPr/>
          <a:lstStyle/>
          <a:p>
            <a:r>
              <a:rPr lang="en-US" dirty="0"/>
              <a:t>TWAS</a:t>
            </a:r>
          </a:p>
        </p:txBody>
      </p:sp>
      <p:sp>
        <p:nvSpPr>
          <p:cNvPr id="3" name="Content Placeholder 2">
            <a:extLst>
              <a:ext uri="{FF2B5EF4-FFF2-40B4-BE49-F238E27FC236}">
                <a16:creationId xmlns:a16="http://schemas.microsoft.com/office/drawing/2014/main" id="{F0B1FF7B-C571-4F4D-8BFB-17A1A5DBDCBE}"/>
              </a:ext>
            </a:extLst>
          </p:cNvPr>
          <p:cNvSpPr>
            <a:spLocks noGrp="1"/>
          </p:cNvSpPr>
          <p:nvPr>
            <p:ph idx="1"/>
          </p:nvPr>
        </p:nvSpPr>
        <p:spPr/>
        <p:txBody>
          <a:bodyPr/>
          <a:lstStyle/>
          <a:p>
            <a:pPr marL="0" indent="0">
              <a:buNone/>
            </a:pPr>
            <a:r>
              <a:rPr lang="en-US" dirty="0"/>
              <a:t>Input data</a:t>
            </a:r>
          </a:p>
          <a:p>
            <a:r>
              <a:rPr lang="en-US" dirty="0"/>
              <a:t>GWAS dataset</a:t>
            </a:r>
          </a:p>
          <a:p>
            <a:pPr lvl="1"/>
            <a:r>
              <a:rPr lang="en-US" dirty="0"/>
              <a:t>Genotypes</a:t>
            </a:r>
          </a:p>
          <a:p>
            <a:pPr lvl="1"/>
            <a:r>
              <a:rPr lang="en-US" dirty="0"/>
              <a:t>Phenotypes</a:t>
            </a:r>
          </a:p>
          <a:p>
            <a:r>
              <a:rPr lang="en-US" dirty="0"/>
              <a:t>Transcriptome database</a:t>
            </a:r>
          </a:p>
          <a:p>
            <a:pPr lvl="1"/>
            <a:r>
              <a:rPr lang="en-US" dirty="0" err="1"/>
              <a:t>eQTL</a:t>
            </a:r>
            <a:r>
              <a:rPr lang="en-US" dirty="0"/>
              <a:t> associations as a “training set” for predicting/imputing transcription in your GWAS data</a:t>
            </a:r>
          </a:p>
          <a:p>
            <a:pPr marL="0" indent="0">
              <a:buNone/>
            </a:pPr>
            <a:endParaRPr lang="en-US" dirty="0"/>
          </a:p>
        </p:txBody>
      </p:sp>
    </p:spTree>
    <p:extLst>
      <p:ext uri="{BB962C8B-B14F-4D97-AF65-F5344CB8AC3E}">
        <p14:creationId xmlns:p14="http://schemas.microsoft.com/office/powerpoint/2010/main" val="2766617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9E52A-2912-024E-A622-91031F3C6D02}"/>
              </a:ext>
            </a:extLst>
          </p:cNvPr>
          <p:cNvSpPr>
            <a:spLocks noGrp="1"/>
          </p:cNvSpPr>
          <p:nvPr>
            <p:ph type="title"/>
          </p:nvPr>
        </p:nvSpPr>
        <p:spPr/>
        <p:txBody>
          <a:bodyPr/>
          <a:lstStyle/>
          <a:p>
            <a:r>
              <a:rPr lang="en-US" dirty="0"/>
              <a:t>TWAS </a:t>
            </a:r>
          </a:p>
        </p:txBody>
      </p:sp>
      <p:sp>
        <p:nvSpPr>
          <p:cNvPr id="3" name="Content Placeholder 2">
            <a:extLst>
              <a:ext uri="{FF2B5EF4-FFF2-40B4-BE49-F238E27FC236}">
                <a16:creationId xmlns:a16="http://schemas.microsoft.com/office/drawing/2014/main" id="{3B409F58-1C11-6D45-9873-DDD1DEEFA5B5}"/>
              </a:ext>
            </a:extLst>
          </p:cNvPr>
          <p:cNvSpPr>
            <a:spLocks noGrp="1"/>
          </p:cNvSpPr>
          <p:nvPr>
            <p:ph idx="1"/>
          </p:nvPr>
        </p:nvSpPr>
        <p:spPr/>
        <p:txBody>
          <a:bodyPr>
            <a:normAutofit lnSpcReduction="10000"/>
          </a:bodyPr>
          <a:lstStyle/>
          <a:p>
            <a:pPr marL="0" indent="0">
              <a:buNone/>
            </a:pPr>
            <a:r>
              <a:rPr lang="en-US" dirty="0"/>
              <a:t>There are different methods for implementing the TWAS idea.</a:t>
            </a:r>
            <a:br>
              <a:rPr lang="en-US" dirty="0"/>
            </a:br>
            <a:r>
              <a:rPr lang="en-US" dirty="0"/>
              <a:t>Here we’ll focus on </a:t>
            </a:r>
            <a:r>
              <a:rPr lang="en-US" dirty="0" err="1"/>
              <a:t>PrediXcan</a:t>
            </a:r>
            <a:r>
              <a:rPr lang="en-US" dirty="0"/>
              <a:t>.</a:t>
            </a:r>
          </a:p>
          <a:p>
            <a:pPr marL="0" indent="0">
              <a:buNone/>
            </a:pPr>
            <a:endParaRPr lang="en-US" dirty="0"/>
          </a:p>
          <a:p>
            <a:pPr marL="0" indent="0">
              <a:buNone/>
            </a:pPr>
            <a:r>
              <a:rPr lang="en-US" dirty="0"/>
              <a:t>See:</a:t>
            </a:r>
          </a:p>
          <a:p>
            <a:pPr marL="0" indent="0">
              <a:buNone/>
            </a:pPr>
            <a:r>
              <a:rPr lang="en-US" dirty="0" err="1"/>
              <a:t>Gamazon</a:t>
            </a:r>
            <a:r>
              <a:rPr lang="en-US" dirty="0"/>
              <a:t>, E. R., Wheeler, H. E., Shah, K. P., </a:t>
            </a:r>
            <a:r>
              <a:rPr lang="en-US" dirty="0" err="1"/>
              <a:t>Mozaffari</a:t>
            </a:r>
            <a:r>
              <a:rPr lang="en-US" dirty="0"/>
              <a:t>, S. V., Aquino-Michaels, K., Carroll, R. J., </a:t>
            </a:r>
            <a:r>
              <a:rPr lang="en-US" dirty="0" err="1"/>
              <a:t>Eyler</a:t>
            </a:r>
            <a:r>
              <a:rPr lang="en-US" dirty="0"/>
              <a:t>, A. E., Denny, J. C., </a:t>
            </a:r>
            <a:r>
              <a:rPr lang="en-US" dirty="0" err="1"/>
              <a:t>GTEx</a:t>
            </a:r>
            <a:r>
              <a:rPr lang="en-US" dirty="0"/>
              <a:t> Consortium, Nicolae, D. L., Cox, N. J., &amp; </a:t>
            </a:r>
            <a:r>
              <a:rPr lang="en-US" dirty="0" err="1"/>
              <a:t>Im</a:t>
            </a:r>
            <a:r>
              <a:rPr lang="en-US" dirty="0"/>
              <a:t>, H. K. (2015). A gene-based association method for mapping traits using reference transcriptome data. </a:t>
            </a:r>
            <a:r>
              <a:rPr lang="en-US" i="1" dirty="0"/>
              <a:t>Nature genetics</a:t>
            </a:r>
            <a:r>
              <a:rPr lang="en-US" dirty="0"/>
              <a:t>, </a:t>
            </a:r>
            <a:r>
              <a:rPr lang="en-US" i="1" dirty="0"/>
              <a:t>47</a:t>
            </a:r>
            <a:r>
              <a:rPr lang="en-US" dirty="0"/>
              <a:t>(9), 1091–1098. </a:t>
            </a:r>
            <a:r>
              <a:rPr lang="en-US" dirty="0">
                <a:hlinkClick r:id="rId2"/>
              </a:rPr>
              <a:t>https://doi.org/10.1038/ng.3367</a:t>
            </a:r>
            <a:endParaRPr lang="en-US" dirty="0"/>
          </a:p>
          <a:p>
            <a:pPr marL="0" indent="0">
              <a:buNone/>
            </a:pPr>
            <a:r>
              <a:rPr lang="en-US" dirty="0"/>
              <a:t>(</a:t>
            </a:r>
            <a:r>
              <a:rPr lang="en-US" dirty="0">
                <a:hlinkClick r:id="rId3"/>
              </a:rPr>
              <a:t>https://www.ncbi.nlm.nih.gov/pmc/articles/PMC4552594/</a:t>
            </a:r>
            <a:r>
              <a:rPr lang="en-US" dirty="0"/>
              <a:t>) </a:t>
            </a:r>
          </a:p>
        </p:txBody>
      </p:sp>
    </p:spTree>
    <p:extLst>
      <p:ext uri="{BB962C8B-B14F-4D97-AF65-F5344CB8AC3E}">
        <p14:creationId xmlns:p14="http://schemas.microsoft.com/office/powerpoint/2010/main" val="607638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06E2-9CC1-EB40-9489-9E5C2135A233}"/>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91F40E94-9BCA-4845-AF4A-9C338465EF8E}"/>
              </a:ext>
            </a:extLst>
          </p:cNvPr>
          <p:cNvSpPr>
            <a:spLocks noGrp="1"/>
          </p:cNvSpPr>
          <p:nvPr>
            <p:ph idx="1"/>
          </p:nvPr>
        </p:nvSpPr>
        <p:spPr/>
        <p:txBody>
          <a:bodyPr/>
          <a:lstStyle/>
          <a:p>
            <a:pPr marL="0" indent="0">
              <a:buNone/>
            </a:pPr>
            <a:r>
              <a:rPr lang="en-US" dirty="0"/>
              <a:t>We’ve also discussed some gene-based methods/tools </a:t>
            </a:r>
          </a:p>
          <a:p>
            <a:r>
              <a:rPr lang="en-US" dirty="0"/>
              <a:t>Gene-based association tests (e.g., MAGMA)</a:t>
            </a:r>
          </a:p>
          <a:p>
            <a:r>
              <a:rPr lang="en-US" dirty="0"/>
              <a:t>Finding evidence a pathway/functional category may be involved in a trait (pathway/gene set analysis)</a:t>
            </a:r>
          </a:p>
          <a:p>
            <a:endParaRPr lang="en-US" dirty="0"/>
          </a:p>
        </p:txBody>
      </p:sp>
    </p:spTree>
    <p:extLst>
      <p:ext uri="{BB962C8B-B14F-4D97-AF65-F5344CB8AC3E}">
        <p14:creationId xmlns:p14="http://schemas.microsoft.com/office/powerpoint/2010/main" val="2111129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9777D-AF5A-CB4C-91B4-1B3B15DA15B2}"/>
              </a:ext>
            </a:extLst>
          </p:cNvPr>
          <p:cNvSpPr>
            <a:spLocks noGrp="1"/>
          </p:cNvSpPr>
          <p:nvPr>
            <p:ph type="title"/>
          </p:nvPr>
        </p:nvSpPr>
        <p:spPr/>
        <p:txBody>
          <a:bodyPr/>
          <a:lstStyle/>
          <a:p>
            <a:r>
              <a:rPr lang="en-US" dirty="0" err="1"/>
              <a:t>PrediXcan</a:t>
            </a:r>
            <a:r>
              <a:rPr lang="en-US" dirty="0"/>
              <a:t> conceptual model</a:t>
            </a:r>
          </a:p>
        </p:txBody>
      </p:sp>
      <p:pic>
        <p:nvPicPr>
          <p:cNvPr id="5" name="Content Placeholder 4">
            <a:extLst>
              <a:ext uri="{FF2B5EF4-FFF2-40B4-BE49-F238E27FC236}">
                <a16:creationId xmlns:a16="http://schemas.microsoft.com/office/drawing/2014/main" id="{1FAA373B-6FE8-7C44-AFA6-93B7A346A4DA}"/>
              </a:ext>
            </a:extLst>
          </p:cNvPr>
          <p:cNvPicPr>
            <a:picLocks noGrp="1" noChangeAspect="1"/>
          </p:cNvPicPr>
          <p:nvPr>
            <p:ph idx="1"/>
          </p:nvPr>
        </p:nvPicPr>
        <p:blipFill>
          <a:blip r:embed="rId3"/>
          <a:stretch>
            <a:fillRect/>
          </a:stretch>
        </p:blipFill>
        <p:spPr>
          <a:xfrm>
            <a:off x="230516" y="1690688"/>
            <a:ext cx="5626730" cy="4351338"/>
          </a:xfrm>
          <a:prstGeom prst="rect">
            <a:avLst/>
          </a:prstGeom>
        </p:spPr>
      </p:pic>
      <p:sp>
        <p:nvSpPr>
          <p:cNvPr id="6" name="Rectangle 5">
            <a:extLst>
              <a:ext uri="{FF2B5EF4-FFF2-40B4-BE49-F238E27FC236}">
                <a16:creationId xmlns:a16="http://schemas.microsoft.com/office/drawing/2014/main" id="{A39A72BA-1CA2-E24A-853B-DCDD46EC4F46}"/>
              </a:ext>
            </a:extLst>
          </p:cNvPr>
          <p:cNvSpPr/>
          <p:nvPr/>
        </p:nvSpPr>
        <p:spPr>
          <a:xfrm>
            <a:off x="6096000" y="2413337"/>
            <a:ext cx="6096000" cy="2308324"/>
          </a:xfrm>
          <a:prstGeom prst="rect">
            <a:avLst/>
          </a:prstGeom>
        </p:spPr>
        <p:txBody>
          <a:bodyPr>
            <a:spAutoFit/>
          </a:bodyPr>
          <a:lstStyle/>
          <a:p>
            <a:r>
              <a:rPr lang="en-US" b="1" dirty="0">
                <a:latin typeface="Times New Roman" panose="02020603050405020304" pitchFamily="18" charset="0"/>
              </a:rPr>
              <a:t>Mechanism tested by the </a:t>
            </a:r>
            <a:r>
              <a:rPr lang="en-US" b="1" dirty="0" err="1">
                <a:latin typeface="Times New Roman" panose="02020603050405020304" pitchFamily="18" charset="0"/>
              </a:rPr>
              <a:t>PrediXcan</a:t>
            </a:r>
            <a:r>
              <a:rPr lang="en-US" b="1" dirty="0">
                <a:latin typeface="Times New Roman" panose="02020603050405020304" pitchFamily="18" charset="0"/>
              </a:rPr>
              <a:t> method</a:t>
            </a:r>
            <a:br>
              <a:rPr lang="en-US" b="1" dirty="0">
                <a:latin typeface="Times New Roman" panose="02020603050405020304" pitchFamily="18" charset="0"/>
              </a:rPr>
            </a:br>
            <a:r>
              <a:rPr lang="en-US" dirty="0">
                <a:latin typeface="Times New Roman" panose="02020603050405020304" pitchFamily="18" charset="0"/>
              </a:rPr>
              <a:t>This figure shows the conceptual decomposition of the expression level of a gene into three components: genetically determined component, a component altered by the trait itself, and the remaining factors (including environment). </a:t>
            </a:r>
            <a:r>
              <a:rPr lang="en-US" dirty="0" err="1">
                <a:latin typeface="Times New Roman" panose="02020603050405020304" pitchFamily="18" charset="0"/>
              </a:rPr>
              <a:t>PrediXcan</a:t>
            </a:r>
            <a:r>
              <a:rPr lang="en-US" dirty="0">
                <a:latin typeface="Times New Roman" panose="02020603050405020304" pitchFamily="18" charset="0"/>
              </a:rPr>
              <a:t> estimates the genetically regulated component of expression (</a:t>
            </a:r>
            <a:r>
              <a:rPr lang="en-US" i="1" dirty="0" err="1">
                <a:latin typeface="Times New Roman" panose="02020603050405020304" pitchFamily="18" charset="0"/>
              </a:rPr>
              <a:t>GReX</a:t>
            </a:r>
            <a:r>
              <a:rPr lang="en-US" dirty="0">
                <a:latin typeface="Times New Roman" panose="02020603050405020304" pitchFamily="18" charset="0"/>
              </a:rPr>
              <a:t>) and correlates it with the trait to identify trait-associated genes.</a:t>
            </a:r>
            <a:endParaRPr lang="en-US" b="0" i="0" u="none" strike="noStrike" dirty="0">
              <a:effectLst/>
              <a:latin typeface="Times New Roman" panose="02020603050405020304" pitchFamily="18" charset="0"/>
            </a:endParaRPr>
          </a:p>
        </p:txBody>
      </p:sp>
      <p:pic>
        <p:nvPicPr>
          <p:cNvPr id="7" name="Picture 6">
            <a:extLst>
              <a:ext uri="{FF2B5EF4-FFF2-40B4-BE49-F238E27FC236}">
                <a16:creationId xmlns:a16="http://schemas.microsoft.com/office/drawing/2014/main" id="{0FF43381-6081-5847-A4FE-0BA717974D9D}"/>
              </a:ext>
            </a:extLst>
          </p:cNvPr>
          <p:cNvPicPr>
            <a:picLocks noChangeAspect="1"/>
          </p:cNvPicPr>
          <p:nvPr/>
        </p:nvPicPr>
        <p:blipFill>
          <a:blip r:embed="rId4"/>
          <a:stretch>
            <a:fillRect/>
          </a:stretch>
        </p:blipFill>
        <p:spPr>
          <a:xfrm>
            <a:off x="838200" y="6321425"/>
            <a:ext cx="3987800" cy="342900"/>
          </a:xfrm>
          <a:prstGeom prst="rect">
            <a:avLst/>
          </a:prstGeom>
        </p:spPr>
      </p:pic>
    </p:spTree>
    <p:extLst>
      <p:ext uri="{BB962C8B-B14F-4D97-AF65-F5344CB8AC3E}">
        <p14:creationId xmlns:p14="http://schemas.microsoft.com/office/powerpoint/2010/main" val="3742445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5F308-A229-814C-8D6B-99B18699FD2E}"/>
              </a:ext>
            </a:extLst>
          </p:cNvPr>
          <p:cNvSpPr>
            <a:spLocks noGrp="1"/>
          </p:cNvSpPr>
          <p:nvPr>
            <p:ph type="title"/>
          </p:nvPr>
        </p:nvSpPr>
        <p:spPr/>
        <p:txBody>
          <a:bodyPr/>
          <a:lstStyle/>
          <a:p>
            <a:r>
              <a:rPr lang="en-US" dirty="0" err="1"/>
              <a:t>PrediXcan</a:t>
            </a:r>
            <a:r>
              <a:rPr lang="en-US" dirty="0"/>
              <a:t> – training data</a:t>
            </a:r>
          </a:p>
        </p:txBody>
      </p:sp>
      <p:pic>
        <p:nvPicPr>
          <p:cNvPr id="8" name="Content Placeholder 7">
            <a:extLst>
              <a:ext uri="{FF2B5EF4-FFF2-40B4-BE49-F238E27FC236}">
                <a16:creationId xmlns:a16="http://schemas.microsoft.com/office/drawing/2014/main" id="{44F78C9A-05A2-A04E-94F5-2FEE5F768BD1}"/>
              </a:ext>
            </a:extLst>
          </p:cNvPr>
          <p:cNvPicPr>
            <a:picLocks noGrp="1" noChangeAspect="1"/>
          </p:cNvPicPr>
          <p:nvPr>
            <p:ph idx="1"/>
          </p:nvPr>
        </p:nvPicPr>
        <p:blipFill>
          <a:blip r:embed="rId3"/>
          <a:stretch>
            <a:fillRect/>
          </a:stretch>
        </p:blipFill>
        <p:spPr>
          <a:xfrm>
            <a:off x="269789" y="1690688"/>
            <a:ext cx="5370870" cy="4351338"/>
          </a:xfrm>
          <a:prstGeom prst="rect">
            <a:avLst/>
          </a:prstGeom>
        </p:spPr>
      </p:pic>
      <p:sp>
        <p:nvSpPr>
          <p:cNvPr id="9" name="Rectangle 8">
            <a:extLst>
              <a:ext uri="{FF2B5EF4-FFF2-40B4-BE49-F238E27FC236}">
                <a16:creationId xmlns:a16="http://schemas.microsoft.com/office/drawing/2014/main" id="{15194177-7033-544D-9D28-1CF7F990C5EF}"/>
              </a:ext>
            </a:extLst>
          </p:cNvPr>
          <p:cNvSpPr/>
          <p:nvPr/>
        </p:nvSpPr>
        <p:spPr>
          <a:xfrm>
            <a:off x="5700383" y="1885090"/>
            <a:ext cx="6551341" cy="4801314"/>
          </a:xfrm>
          <a:prstGeom prst="rect">
            <a:avLst/>
          </a:prstGeom>
        </p:spPr>
        <p:txBody>
          <a:bodyPr wrap="square">
            <a:spAutoFit/>
          </a:bodyPr>
          <a:lstStyle/>
          <a:p>
            <a:r>
              <a:rPr lang="en-US" dirty="0"/>
              <a:t>Top panel: Reference data (a transcriptome database like </a:t>
            </a:r>
            <a:r>
              <a:rPr lang="en-US" dirty="0" err="1"/>
              <a:t>GTEx</a:t>
            </a:r>
            <a:r>
              <a:rPr lang="en-US" dirty="0"/>
              <a:t>).</a:t>
            </a:r>
          </a:p>
          <a:p>
            <a:r>
              <a:rPr lang="en-US" dirty="0"/>
              <a:t>Known genotypes + known transcription levels in several tissues.</a:t>
            </a:r>
          </a:p>
          <a:p>
            <a:endParaRPr lang="en-US" dirty="0"/>
          </a:p>
          <a:p>
            <a:endParaRPr lang="en-US" dirty="0"/>
          </a:p>
          <a:p>
            <a:endParaRPr lang="en-US" dirty="0"/>
          </a:p>
          <a:p>
            <a:r>
              <a:rPr lang="en-US" dirty="0"/>
              <a:t>Bottom panel: Train a model for using genotype to predict expression of each gene in each tissue.</a:t>
            </a:r>
          </a:p>
          <a:p>
            <a:endParaRPr lang="en-US" dirty="0"/>
          </a:p>
          <a:p>
            <a:r>
              <a:rPr lang="en-US" dirty="0"/>
              <a:t>Model essentially involves choosing which variants (</a:t>
            </a:r>
            <a:r>
              <a:rPr lang="en-US" dirty="0" err="1"/>
              <a:t>eQTLs</a:t>
            </a:r>
            <a:r>
              <a:rPr lang="en-US" dirty="0"/>
              <a:t>) to use as predictors and what “weight” (effect) to assign for each variant’s genotype. Weights are “learned” using statistical learning algorithms such as LASSO or elastic net.</a:t>
            </a:r>
          </a:p>
          <a:p>
            <a:endParaRPr lang="en-US" dirty="0"/>
          </a:p>
          <a:p>
            <a:r>
              <a:rPr lang="en-US" dirty="0"/>
              <a:t>T = transcription level of a given gene</a:t>
            </a:r>
          </a:p>
          <a:p>
            <a:r>
              <a:rPr lang="en-US" dirty="0" err="1"/>
              <a:t>X</a:t>
            </a:r>
            <a:r>
              <a:rPr lang="en-US" baseline="-25000" dirty="0" err="1"/>
              <a:t>k</a:t>
            </a:r>
            <a:r>
              <a:rPr lang="en-US" dirty="0"/>
              <a:t> = number of ref. alleles (0, 1, or 2) for the k</a:t>
            </a:r>
            <a:r>
              <a:rPr lang="en-US" baseline="30000" dirty="0"/>
              <a:t>th</a:t>
            </a:r>
            <a:r>
              <a:rPr lang="en-US" dirty="0"/>
              <a:t> SNP being used to predict T for the gene</a:t>
            </a:r>
          </a:p>
          <a:p>
            <a:r>
              <a:rPr lang="en-US" dirty="0" err="1"/>
              <a:t>w</a:t>
            </a:r>
            <a:r>
              <a:rPr lang="en-US" baseline="-25000" dirty="0" err="1"/>
              <a:t>k</a:t>
            </a:r>
            <a:r>
              <a:rPr lang="en-US" dirty="0"/>
              <a:t> = effect for k</a:t>
            </a:r>
            <a:r>
              <a:rPr lang="en-US" baseline="30000" dirty="0"/>
              <a:t>th</a:t>
            </a:r>
            <a:r>
              <a:rPr lang="en-US" dirty="0"/>
              <a:t> SNP</a:t>
            </a:r>
          </a:p>
        </p:txBody>
      </p:sp>
    </p:spTree>
    <p:extLst>
      <p:ext uri="{BB962C8B-B14F-4D97-AF65-F5344CB8AC3E}">
        <p14:creationId xmlns:p14="http://schemas.microsoft.com/office/powerpoint/2010/main" val="821718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4268A-EFB7-9E41-A245-7592AA058AF2}"/>
              </a:ext>
            </a:extLst>
          </p:cNvPr>
          <p:cNvSpPr>
            <a:spLocks noGrp="1"/>
          </p:cNvSpPr>
          <p:nvPr>
            <p:ph type="title"/>
          </p:nvPr>
        </p:nvSpPr>
        <p:spPr/>
        <p:txBody>
          <a:bodyPr/>
          <a:lstStyle/>
          <a:p>
            <a:r>
              <a:rPr lang="en-US" dirty="0" err="1"/>
              <a:t>PrediXcan</a:t>
            </a:r>
            <a:r>
              <a:rPr lang="en-US" dirty="0"/>
              <a:t> - TWAS</a:t>
            </a:r>
          </a:p>
        </p:txBody>
      </p:sp>
      <p:pic>
        <p:nvPicPr>
          <p:cNvPr id="4" name="Content Placeholder 3">
            <a:extLst>
              <a:ext uri="{FF2B5EF4-FFF2-40B4-BE49-F238E27FC236}">
                <a16:creationId xmlns:a16="http://schemas.microsoft.com/office/drawing/2014/main" id="{CF4AF204-B91D-C14D-81A0-DF7AB404BBA5}"/>
              </a:ext>
            </a:extLst>
          </p:cNvPr>
          <p:cNvPicPr>
            <a:picLocks noGrp="1" noChangeAspect="1"/>
          </p:cNvPicPr>
          <p:nvPr>
            <p:ph idx="1"/>
          </p:nvPr>
        </p:nvPicPr>
        <p:blipFill>
          <a:blip r:embed="rId2"/>
          <a:stretch>
            <a:fillRect/>
          </a:stretch>
        </p:blipFill>
        <p:spPr>
          <a:xfrm>
            <a:off x="565344" y="1813269"/>
            <a:ext cx="4981787" cy="4351338"/>
          </a:xfrm>
          <a:prstGeom prst="rect">
            <a:avLst/>
          </a:prstGeom>
        </p:spPr>
      </p:pic>
      <p:sp>
        <p:nvSpPr>
          <p:cNvPr id="5" name="Rectangle 4">
            <a:extLst>
              <a:ext uri="{FF2B5EF4-FFF2-40B4-BE49-F238E27FC236}">
                <a16:creationId xmlns:a16="http://schemas.microsoft.com/office/drawing/2014/main" id="{21B4C834-476E-1242-A03E-5F3B8B8DDEBE}"/>
              </a:ext>
            </a:extLst>
          </p:cNvPr>
          <p:cNvSpPr/>
          <p:nvPr/>
        </p:nvSpPr>
        <p:spPr>
          <a:xfrm>
            <a:off x="5700383" y="1885090"/>
            <a:ext cx="6551341" cy="4247317"/>
          </a:xfrm>
          <a:prstGeom prst="rect">
            <a:avLst/>
          </a:prstGeom>
        </p:spPr>
        <p:txBody>
          <a:bodyPr wrap="square">
            <a:spAutoFit/>
          </a:bodyPr>
          <a:lstStyle/>
          <a:p>
            <a:r>
              <a:rPr lang="en-US" dirty="0"/>
              <a:t>Top panel (same as bottom panel from previous slide):</a:t>
            </a:r>
          </a:p>
          <a:p>
            <a:r>
              <a:rPr lang="en-US" dirty="0"/>
              <a:t>Train a model for using genotype to predict expression of each gene in each tissue.</a:t>
            </a:r>
          </a:p>
          <a:p>
            <a:endParaRPr lang="en-US" dirty="0"/>
          </a:p>
          <a:p>
            <a:endParaRPr lang="en-US" dirty="0"/>
          </a:p>
          <a:p>
            <a:endParaRPr lang="en-US" dirty="0"/>
          </a:p>
          <a:p>
            <a:endParaRPr lang="en-US" dirty="0"/>
          </a:p>
          <a:p>
            <a:endParaRPr lang="en-US" dirty="0"/>
          </a:p>
          <a:p>
            <a:r>
              <a:rPr lang="en-US" dirty="0"/>
              <a:t>Bottom panel:</a:t>
            </a:r>
          </a:p>
          <a:p>
            <a:r>
              <a:rPr lang="en-US" dirty="0"/>
              <a:t>Apply the model to your GWAS data to calculate estimated transcription of each gene in tissues of interest.</a:t>
            </a:r>
          </a:p>
          <a:p>
            <a:r>
              <a:rPr lang="en-US" dirty="0"/>
              <a:t>Now test each gene’s transcription for association with trait.</a:t>
            </a:r>
          </a:p>
          <a:p>
            <a:endParaRPr lang="en-US" dirty="0"/>
          </a:p>
          <a:p>
            <a:r>
              <a:rPr lang="en-US" dirty="0"/>
              <a:t>Can use linear/logistic/Cox regression, non-parametric approaches, etc., as appropriate.</a:t>
            </a:r>
          </a:p>
        </p:txBody>
      </p:sp>
    </p:spTree>
    <p:extLst>
      <p:ext uri="{BB962C8B-B14F-4D97-AF65-F5344CB8AC3E}">
        <p14:creationId xmlns:p14="http://schemas.microsoft.com/office/powerpoint/2010/main" val="4169955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D2DC2-6D07-1348-AEF5-1F29B507778D}"/>
              </a:ext>
            </a:extLst>
          </p:cNvPr>
          <p:cNvSpPr>
            <a:spLocks noGrp="1"/>
          </p:cNvSpPr>
          <p:nvPr>
            <p:ph type="title"/>
          </p:nvPr>
        </p:nvSpPr>
        <p:spPr/>
        <p:txBody>
          <a:bodyPr/>
          <a:lstStyle/>
          <a:p>
            <a:r>
              <a:rPr lang="en-US" dirty="0" err="1"/>
              <a:t>PrediXcan</a:t>
            </a:r>
            <a:r>
              <a:rPr lang="en-US" dirty="0"/>
              <a:t> – note on model selection</a:t>
            </a:r>
          </a:p>
        </p:txBody>
      </p:sp>
      <p:sp>
        <p:nvSpPr>
          <p:cNvPr id="3" name="Content Placeholder 2">
            <a:extLst>
              <a:ext uri="{FF2B5EF4-FFF2-40B4-BE49-F238E27FC236}">
                <a16:creationId xmlns:a16="http://schemas.microsoft.com/office/drawing/2014/main" id="{2AD136C2-F285-6D4E-BEDB-CD8C3EA98B7E}"/>
              </a:ext>
            </a:extLst>
          </p:cNvPr>
          <p:cNvSpPr>
            <a:spLocks noGrp="1"/>
          </p:cNvSpPr>
          <p:nvPr>
            <p:ph idx="1"/>
          </p:nvPr>
        </p:nvSpPr>
        <p:spPr/>
        <p:txBody>
          <a:bodyPr>
            <a:normAutofit fontScale="92500" lnSpcReduction="10000"/>
          </a:bodyPr>
          <a:lstStyle/>
          <a:p>
            <a:pPr marL="0" indent="0">
              <a:buNone/>
            </a:pPr>
            <a:r>
              <a:rPr lang="en-US" dirty="0"/>
              <a:t>In the model, a variety of SNP selection techniques are possible</a:t>
            </a:r>
          </a:p>
          <a:p>
            <a:r>
              <a:rPr lang="en-US" dirty="0"/>
              <a:t>Using the top SNP (strongest </a:t>
            </a:r>
            <a:r>
              <a:rPr lang="en-US" dirty="0" err="1"/>
              <a:t>eQTL</a:t>
            </a:r>
            <a:r>
              <a:rPr lang="en-US" dirty="0"/>
              <a:t>) only</a:t>
            </a:r>
          </a:p>
          <a:p>
            <a:r>
              <a:rPr lang="en-US" dirty="0"/>
              <a:t>Use the top few SNPs (e.g., </a:t>
            </a:r>
            <a:r>
              <a:rPr lang="en-US" dirty="0" err="1"/>
              <a:t>eQTLs</a:t>
            </a:r>
            <a:r>
              <a:rPr lang="en-US" dirty="0"/>
              <a:t> with p &lt; 1E-2)</a:t>
            </a:r>
          </a:p>
          <a:p>
            <a:r>
              <a:rPr lang="en-US" dirty="0"/>
              <a:t>Use </a:t>
            </a:r>
            <a:r>
              <a:rPr lang="en-US" i="1" dirty="0"/>
              <a:t>all</a:t>
            </a:r>
            <a:r>
              <a:rPr lang="en-US" dirty="0"/>
              <a:t> the cis-</a:t>
            </a:r>
            <a:r>
              <a:rPr lang="en-US" dirty="0" err="1"/>
              <a:t>eQTLs</a:t>
            </a:r>
            <a:endParaRPr lang="en-US" dirty="0"/>
          </a:p>
          <a:p>
            <a:r>
              <a:rPr lang="en-US" dirty="0"/>
              <a:t>Use penalized regression methods to select only </a:t>
            </a:r>
            <a:r>
              <a:rPr lang="en-US" i="1" dirty="0"/>
              <a:t>some</a:t>
            </a:r>
            <a:r>
              <a:rPr lang="en-US" dirty="0"/>
              <a:t> SNPs</a:t>
            </a:r>
          </a:p>
          <a:p>
            <a:pPr lvl="1"/>
            <a:r>
              <a:rPr lang="en-US" dirty="0"/>
              <a:t>LASSO forces all but a few of the weights to be 0</a:t>
            </a:r>
          </a:p>
          <a:p>
            <a:pPr lvl="1"/>
            <a:r>
              <a:rPr lang="en-US" dirty="0"/>
              <a:t>Elastic net shrinks some of the weights without forcing them to be 0</a:t>
            </a:r>
          </a:p>
          <a:p>
            <a:r>
              <a:rPr lang="en-US" dirty="0"/>
              <a:t>Include trans-</a:t>
            </a:r>
            <a:r>
              <a:rPr lang="en-US" dirty="0" err="1"/>
              <a:t>eQTLs</a:t>
            </a:r>
            <a:r>
              <a:rPr lang="en-US" dirty="0"/>
              <a:t>, too?</a:t>
            </a:r>
          </a:p>
          <a:p>
            <a:pPr marL="0" indent="0">
              <a:buNone/>
            </a:pPr>
            <a:r>
              <a:rPr lang="en-US" dirty="0"/>
              <a:t>Elastic net and LASSO perform best; authors preferred elastic net.</a:t>
            </a:r>
          </a:p>
          <a:p>
            <a:pPr marL="0" indent="0">
              <a:buNone/>
            </a:pPr>
            <a:r>
              <a:rPr lang="en-US" dirty="0"/>
              <a:t>Including trans-</a:t>
            </a:r>
            <a:r>
              <a:rPr lang="en-US" dirty="0" err="1"/>
              <a:t>eQTLs</a:t>
            </a:r>
            <a:r>
              <a:rPr lang="en-US" dirty="0"/>
              <a:t> didn’t seem to improve prediction much.</a:t>
            </a:r>
          </a:p>
        </p:txBody>
      </p:sp>
    </p:spTree>
    <p:extLst>
      <p:ext uri="{BB962C8B-B14F-4D97-AF65-F5344CB8AC3E}">
        <p14:creationId xmlns:p14="http://schemas.microsoft.com/office/powerpoint/2010/main" val="477733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BF8A-8BA5-B742-8E01-4C7481BD6247}"/>
              </a:ext>
            </a:extLst>
          </p:cNvPr>
          <p:cNvSpPr>
            <a:spLocks noGrp="1"/>
          </p:cNvSpPr>
          <p:nvPr>
            <p:ph type="title"/>
          </p:nvPr>
        </p:nvSpPr>
        <p:spPr/>
        <p:txBody>
          <a:bodyPr/>
          <a:lstStyle/>
          <a:p>
            <a:r>
              <a:rPr lang="en-US" dirty="0" err="1"/>
              <a:t>PrediXcan</a:t>
            </a:r>
            <a:r>
              <a:rPr lang="en-US" dirty="0"/>
              <a:t> – note on model selection</a:t>
            </a:r>
          </a:p>
        </p:txBody>
      </p:sp>
      <p:sp>
        <p:nvSpPr>
          <p:cNvPr id="3" name="Content Placeholder 2">
            <a:extLst>
              <a:ext uri="{FF2B5EF4-FFF2-40B4-BE49-F238E27FC236}">
                <a16:creationId xmlns:a16="http://schemas.microsoft.com/office/drawing/2014/main" id="{E4058E72-1FD7-474A-963B-D81FBBD68F1A}"/>
              </a:ext>
            </a:extLst>
          </p:cNvPr>
          <p:cNvSpPr>
            <a:spLocks noGrp="1"/>
          </p:cNvSpPr>
          <p:nvPr>
            <p:ph idx="1"/>
          </p:nvPr>
        </p:nvSpPr>
        <p:spPr/>
        <p:txBody>
          <a:bodyPr/>
          <a:lstStyle/>
          <a:p>
            <a:pPr marL="0" indent="0">
              <a:buNone/>
            </a:pPr>
            <a:r>
              <a:rPr lang="en-US" dirty="0"/>
              <a:t>How to decide what model is best?</a:t>
            </a:r>
          </a:p>
          <a:p>
            <a:pPr marL="0" indent="0">
              <a:buNone/>
            </a:pPr>
            <a:r>
              <a:rPr lang="en-US" dirty="0"/>
              <a:t>The plot shows performance in the training</a:t>
            </a:r>
            <a:br>
              <a:rPr lang="en-US" dirty="0"/>
            </a:br>
            <a:r>
              <a:rPr lang="en-US" dirty="0"/>
              <a:t>data.</a:t>
            </a:r>
          </a:p>
          <a:p>
            <a:pPr marL="0" indent="0">
              <a:buNone/>
            </a:pPr>
            <a:r>
              <a:rPr lang="en-US" dirty="0"/>
              <a:t>Out-of-sample testing was done, too.</a:t>
            </a:r>
          </a:p>
          <a:p>
            <a:pPr marL="0" indent="0">
              <a:buNone/>
            </a:pPr>
            <a:r>
              <a:rPr lang="en-US" dirty="0"/>
              <a:t>Also looked at observed vs. predicted</a:t>
            </a:r>
            <a:br>
              <a:rPr lang="en-US" dirty="0"/>
            </a:br>
            <a:r>
              <a:rPr lang="en-US" dirty="0"/>
              <a:t>expression for specific genes.</a:t>
            </a:r>
          </a:p>
          <a:p>
            <a:pPr marL="0" indent="0">
              <a:buNone/>
            </a:pPr>
            <a:endParaRPr lang="en-US" dirty="0"/>
          </a:p>
        </p:txBody>
      </p:sp>
      <p:pic>
        <p:nvPicPr>
          <p:cNvPr id="4" name="Picture 3">
            <a:extLst>
              <a:ext uri="{FF2B5EF4-FFF2-40B4-BE49-F238E27FC236}">
                <a16:creationId xmlns:a16="http://schemas.microsoft.com/office/drawing/2014/main" id="{30D8DB8E-412C-0444-84DB-C42F0684AF44}"/>
              </a:ext>
            </a:extLst>
          </p:cNvPr>
          <p:cNvPicPr>
            <a:picLocks noChangeAspect="1"/>
          </p:cNvPicPr>
          <p:nvPr/>
        </p:nvPicPr>
        <p:blipFill>
          <a:blip r:embed="rId2"/>
          <a:stretch>
            <a:fillRect/>
          </a:stretch>
        </p:blipFill>
        <p:spPr>
          <a:xfrm>
            <a:off x="7680754" y="1360776"/>
            <a:ext cx="3831968" cy="5132099"/>
          </a:xfrm>
          <a:prstGeom prst="rect">
            <a:avLst/>
          </a:prstGeom>
        </p:spPr>
      </p:pic>
      <p:sp>
        <p:nvSpPr>
          <p:cNvPr id="5" name="Rectangle 4">
            <a:extLst>
              <a:ext uri="{FF2B5EF4-FFF2-40B4-BE49-F238E27FC236}">
                <a16:creationId xmlns:a16="http://schemas.microsoft.com/office/drawing/2014/main" id="{B4903E4A-6821-EB47-AA04-056AA1E8B930}"/>
              </a:ext>
            </a:extLst>
          </p:cNvPr>
          <p:cNvSpPr/>
          <p:nvPr/>
        </p:nvSpPr>
        <p:spPr>
          <a:xfrm>
            <a:off x="1305732" y="5315486"/>
            <a:ext cx="6096000" cy="1384995"/>
          </a:xfrm>
          <a:prstGeom prst="rect">
            <a:avLst/>
          </a:prstGeom>
        </p:spPr>
        <p:txBody>
          <a:bodyPr>
            <a:spAutoFit/>
          </a:bodyPr>
          <a:lstStyle/>
          <a:p>
            <a:r>
              <a:rPr lang="en-US" sz="1400" b="1" dirty="0">
                <a:latin typeface="Times New Roman" panose="02020603050405020304" pitchFamily="18" charset="0"/>
              </a:rPr>
              <a:t>Cross-validated prediction performance vs heritability</a:t>
            </a:r>
            <a:br>
              <a:rPr lang="en-US" sz="1400" b="1" dirty="0">
                <a:latin typeface="Times New Roman" panose="02020603050405020304" pitchFamily="18" charset="0"/>
              </a:rPr>
            </a:br>
            <a:r>
              <a:rPr lang="en-US" sz="1400" dirty="0">
                <a:latin typeface="Times New Roman" panose="02020603050405020304" pitchFamily="18" charset="0"/>
              </a:rPr>
              <a:t>This figure shows the prediction performance (</a:t>
            </a:r>
            <a:r>
              <a:rPr lang="en-US" sz="1400" i="1" dirty="0">
                <a:latin typeface="Times New Roman" panose="02020603050405020304" pitchFamily="18" charset="0"/>
              </a:rPr>
              <a:t>R</a:t>
            </a:r>
            <a:r>
              <a:rPr lang="en-US" sz="1400" baseline="30000" dirty="0">
                <a:latin typeface="Times New Roman" panose="02020603050405020304" pitchFamily="18" charset="0"/>
              </a:rPr>
              <a:t>2</a:t>
            </a:r>
            <a:r>
              <a:rPr lang="en-US" sz="1400" dirty="0">
                <a:latin typeface="Times New Roman" panose="02020603050405020304" pitchFamily="18" charset="0"/>
              </a:rPr>
              <a:t> of </a:t>
            </a:r>
            <a:r>
              <a:rPr lang="en-US" sz="1400" dirty="0" err="1">
                <a:latin typeface="Times New Roman" panose="02020603050405020304" pitchFamily="18" charset="0"/>
              </a:rPr>
              <a:t>GReX</a:t>
            </a:r>
            <a:r>
              <a:rPr lang="en-US" sz="1400" dirty="0">
                <a:latin typeface="Times New Roman" panose="02020603050405020304" pitchFamily="18" charset="0"/>
              </a:rPr>
              <a:t> vs. observed expression in red) compared to gene expression heritability estimates (black with 95% confidence interval in gray). Performance was assessed using 10-fold cross-validation in the DGN whole blood cohort (n=922) with the elastic net, polygenic score (p &lt; 1×10</a:t>
            </a:r>
            <a:r>
              <a:rPr lang="en-US" sz="1400" baseline="30000" dirty="0">
                <a:latin typeface="Times New Roman" panose="02020603050405020304" pitchFamily="18" charset="0"/>
              </a:rPr>
              <a:t>−4</a:t>
            </a:r>
            <a:r>
              <a:rPr lang="en-US" sz="1400" dirty="0">
                <a:latin typeface="Times New Roman" panose="02020603050405020304" pitchFamily="18" charset="0"/>
              </a:rPr>
              <a:t>), and using the top SNP for prediction.</a:t>
            </a:r>
            <a:endParaRPr lang="en-US" sz="1400" b="0" i="0" u="none" strike="noStrike" dirty="0">
              <a:effectLst/>
              <a:latin typeface="Times New Roman" panose="02020603050405020304" pitchFamily="18" charset="0"/>
            </a:endParaRPr>
          </a:p>
        </p:txBody>
      </p:sp>
    </p:spTree>
    <p:extLst>
      <p:ext uri="{BB962C8B-B14F-4D97-AF65-F5344CB8AC3E}">
        <p14:creationId xmlns:p14="http://schemas.microsoft.com/office/powerpoint/2010/main" val="1337465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F2448-C320-044E-BD9E-E73242DAFE1C}"/>
              </a:ext>
            </a:extLst>
          </p:cNvPr>
          <p:cNvSpPr>
            <a:spLocks noGrp="1"/>
          </p:cNvSpPr>
          <p:nvPr>
            <p:ph type="title"/>
          </p:nvPr>
        </p:nvSpPr>
        <p:spPr/>
        <p:txBody>
          <a:bodyPr/>
          <a:lstStyle/>
          <a:p>
            <a:r>
              <a:rPr lang="en-US" dirty="0"/>
              <a:t>Applying </a:t>
            </a:r>
            <a:r>
              <a:rPr lang="en-US" dirty="0" err="1"/>
              <a:t>PrediXcan</a:t>
            </a:r>
            <a:endParaRPr lang="en-US" dirty="0"/>
          </a:p>
        </p:txBody>
      </p:sp>
      <p:sp>
        <p:nvSpPr>
          <p:cNvPr id="3" name="Content Placeholder 2">
            <a:extLst>
              <a:ext uri="{FF2B5EF4-FFF2-40B4-BE49-F238E27FC236}">
                <a16:creationId xmlns:a16="http://schemas.microsoft.com/office/drawing/2014/main" id="{71BEE7BC-6AE2-794E-B86D-91187906BBD8}"/>
              </a:ext>
            </a:extLst>
          </p:cNvPr>
          <p:cNvSpPr>
            <a:spLocks noGrp="1"/>
          </p:cNvSpPr>
          <p:nvPr>
            <p:ph idx="1"/>
          </p:nvPr>
        </p:nvSpPr>
        <p:spPr>
          <a:xfrm>
            <a:off x="205946" y="1813269"/>
            <a:ext cx="10515600" cy="4351338"/>
          </a:xfrm>
        </p:spPr>
        <p:txBody>
          <a:bodyPr>
            <a:normAutofit fontScale="85000" lnSpcReduction="20000"/>
          </a:bodyPr>
          <a:lstStyle/>
          <a:p>
            <a:pPr marL="0" indent="0">
              <a:buNone/>
            </a:pPr>
            <a:r>
              <a:rPr lang="en-US" dirty="0" err="1"/>
              <a:t>PrediXcan</a:t>
            </a:r>
            <a:r>
              <a:rPr lang="en-US" dirty="0"/>
              <a:t> was run using</a:t>
            </a:r>
            <a:br>
              <a:rPr lang="en-US" dirty="0"/>
            </a:br>
            <a:r>
              <a:rPr lang="en-US" dirty="0"/>
              <a:t>whole blood + elastic net models</a:t>
            </a:r>
            <a:br>
              <a:rPr lang="en-US" dirty="0"/>
            </a:br>
            <a:r>
              <a:rPr lang="en-US" dirty="0"/>
              <a:t>for several traits (T1D shown).</a:t>
            </a:r>
          </a:p>
          <a:p>
            <a:pPr marL="0" indent="0">
              <a:buNone/>
            </a:pPr>
            <a:endParaRPr lang="en-US" dirty="0"/>
          </a:p>
          <a:p>
            <a:pPr marL="0" indent="0">
              <a:buNone/>
            </a:pPr>
            <a:r>
              <a:rPr lang="en-US" dirty="0"/>
              <a:t>Reasonably good at finding</a:t>
            </a:r>
            <a:br>
              <a:rPr lang="en-US" dirty="0"/>
            </a:br>
            <a:r>
              <a:rPr lang="en-US" dirty="0"/>
              <a:t>associations with previously</a:t>
            </a:r>
            <a:br>
              <a:rPr lang="en-US" dirty="0"/>
            </a:br>
            <a:r>
              <a:rPr lang="en-US" dirty="0"/>
              <a:t>known T1D genes.</a:t>
            </a:r>
            <a:br>
              <a:rPr lang="en-US" dirty="0"/>
            </a:br>
            <a:br>
              <a:rPr lang="en-US" dirty="0"/>
            </a:br>
            <a:r>
              <a:rPr lang="en-US" dirty="0"/>
              <a:t>At least some replication when</a:t>
            </a:r>
            <a:br>
              <a:rPr lang="en-US" dirty="0"/>
            </a:br>
            <a:r>
              <a:rPr lang="en-US" dirty="0"/>
              <a:t>applied to different GWAS data</a:t>
            </a:r>
            <a:br>
              <a:rPr lang="en-US" dirty="0"/>
            </a:br>
            <a:r>
              <a:rPr lang="en-US" dirty="0"/>
              <a:t>for the same trait</a:t>
            </a:r>
          </a:p>
          <a:p>
            <a:pPr marL="0" indent="0">
              <a:buNone/>
            </a:pPr>
            <a:endParaRPr lang="en-US" dirty="0"/>
          </a:p>
          <a:p>
            <a:pPr marL="0" indent="0">
              <a:buNone/>
            </a:pPr>
            <a:r>
              <a:rPr lang="en-US" dirty="0"/>
              <a:t>Also, perform gene set analyses for </a:t>
            </a:r>
            <a:br>
              <a:rPr lang="en-US" dirty="0"/>
            </a:br>
            <a:r>
              <a:rPr lang="en-US" dirty="0"/>
              <a:t>“top hit” genes</a:t>
            </a:r>
          </a:p>
        </p:txBody>
      </p:sp>
      <p:pic>
        <p:nvPicPr>
          <p:cNvPr id="5" name="Picture 4">
            <a:extLst>
              <a:ext uri="{FF2B5EF4-FFF2-40B4-BE49-F238E27FC236}">
                <a16:creationId xmlns:a16="http://schemas.microsoft.com/office/drawing/2014/main" id="{05B13525-5002-A748-8FF1-FD108BE0F83B}"/>
              </a:ext>
            </a:extLst>
          </p:cNvPr>
          <p:cNvPicPr>
            <a:picLocks noChangeAspect="1"/>
          </p:cNvPicPr>
          <p:nvPr/>
        </p:nvPicPr>
        <p:blipFill>
          <a:blip r:embed="rId2"/>
          <a:stretch>
            <a:fillRect/>
          </a:stretch>
        </p:blipFill>
        <p:spPr>
          <a:xfrm>
            <a:off x="5369526" y="146222"/>
            <a:ext cx="6616528" cy="6616528"/>
          </a:xfrm>
          <a:prstGeom prst="rect">
            <a:avLst/>
          </a:prstGeom>
        </p:spPr>
      </p:pic>
    </p:spTree>
    <p:extLst>
      <p:ext uri="{BB962C8B-B14F-4D97-AF65-F5344CB8AC3E}">
        <p14:creationId xmlns:p14="http://schemas.microsoft.com/office/powerpoint/2010/main" val="934235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5FD02-6D52-9F43-AEFD-1E6801EA2938}"/>
              </a:ext>
            </a:extLst>
          </p:cNvPr>
          <p:cNvSpPr>
            <a:spLocks noGrp="1"/>
          </p:cNvSpPr>
          <p:nvPr>
            <p:ph type="title"/>
          </p:nvPr>
        </p:nvSpPr>
        <p:spPr/>
        <p:txBody>
          <a:bodyPr/>
          <a:lstStyle/>
          <a:p>
            <a:r>
              <a:rPr lang="en-US" dirty="0"/>
              <a:t>Running </a:t>
            </a:r>
            <a:r>
              <a:rPr lang="en-US" dirty="0" err="1"/>
              <a:t>PrediXcan</a:t>
            </a:r>
            <a:endParaRPr lang="en-US" dirty="0"/>
          </a:p>
        </p:txBody>
      </p:sp>
      <p:sp>
        <p:nvSpPr>
          <p:cNvPr id="3" name="Content Placeholder 2">
            <a:extLst>
              <a:ext uri="{FF2B5EF4-FFF2-40B4-BE49-F238E27FC236}">
                <a16:creationId xmlns:a16="http://schemas.microsoft.com/office/drawing/2014/main" id="{CE4BA112-9D25-0647-A96C-0080E31F119A}"/>
              </a:ext>
            </a:extLst>
          </p:cNvPr>
          <p:cNvSpPr>
            <a:spLocks noGrp="1"/>
          </p:cNvSpPr>
          <p:nvPr>
            <p:ph idx="1"/>
          </p:nvPr>
        </p:nvSpPr>
        <p:spPr/>
        <p:txBody>
          <a:bodyPr>
            <a:normAutofit lnSpcReduction="10000"/>
          </a:bodyPr>
          <a:lstStyle/>
          <a:p>
            <a:pPr marL="0" indent="0">
              <a:buNone/>
            </a:pPr>
            <a:r>
              <a:rPr lang="en-US" dirty="0" err="1"/>
              <a:t>PrediXcan</a:t>
            </a:r>
            <a:r>
              <a:rPr lang="en-US" dirty="0"/>
              <a:t> is freely available as a pair of command-line Python programs (</a:t>
            </a:r>
            <a:r>
              <a:rPr lang="en-US" dirty="0" err="1"/>
              <a:t>MetaXcan</a:t>
            </a:r>
            <a:r>
              <a:rPr lang="en-US" dirty="0"/>
              <a:t> is also required).</a:t>
            </a:r>
          </a:p>
          <a:p>
            <a:pPr marL="0" indent="0">
              <a:buNone/>
            </a:pPr>
            <a:br>
              <a:rPr lang="en-US" dirty="0"/>
            </a:br>
            <a:r>
              <a:rPr lang="en-US" dirty="0"/>
              <a:t>Various models have been precomputed:</a:t>
            </a:r>
          </a:p>
          <a:p>
            <a:pPr marL="0" indent="0">
              <a:buNone/>
            </a:pPr>
            <a:r>
              <a:rPr lang="en-US" dirty="0">
                <a:hlinkClick r:id="rId2"/>
              </a:rPr>
              <a:t>http://predictdb.org</a:t>
            </a:r>
            <a:endParaRPr lang="en-US" dirty="0"/>
          </a:p>
          <a:p>
            <a:pPr marL="0" indent="0">
              <a:buNone/>
            </a:pPr>
            <a:br>
              <a:rPr lang="en-US" dirty="0"/>
            </a:br>
            <a:r>
              <a:rPr lang="en-US" dirty="0"/>
              <a:t>Tutorial/manual:</a:t>
            </a:r>
          </a:p>
          <a:p>
            <a:pPr marL="0" indent="0">
              <a:buNone/>
            </a:pPr>
            <a:r>
              <a:rPr lang="en-US" dirty="0">
                <a:hlinkClick r:id="rId3"/>
              </a:rPr>
              <a:t>https://github.com/hakyimlab/MetaXcan/wiki/Individual-level-PrediXcan:-introduction,-tutorials-and-manual</a:t>
            </a:r>
            <a:endParaRPr lang="en-US" dirty="0"/>
          </a:p>
          <a:p>
            <a:pPr marL="0" indent="0">
              <a:buNone/>
            </a:pPr>
            <a:r>
              <a:rPr lang="en-US" dirty="0"/>
              <a:t> </a:t>
            </a:r>
          </a:p>
        </p:txBody>
      </p:sp>
    </p:spTree>
    <p:extLst>
      <p:ext uri="{BB962C8B-B14F-4D97-AF65-F5344CB8AC3E}">
        <p14:creationId xmlns:p14="http://schemas.microsoft.com/office/powerpoint/2010/main" val="2270601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8F3E-FADE-F545-BD53-D4A0106C7AF5}"/>
              </a:ext>
            </a:extLst>
          </p:cNvPr>
          <p:cNvSpPr>
            <a:spLocks noGrp="1"/>
          </p:cNvSpPr>
          <p:nvPr>
            <p:ph type="title"/>
          </p:nvPr>
        </p:nvSpPr>
        <p:spPr/>
        <p:txBody>
          <a:bodyPr/>
          <a:lstStyle/>
          <a:p>
            <a:r>
              <a:rPr lang="en-US" dirty="0"/>
              <a:t>Running </a:t>
            </a:r>
            <a:r>
              <a:rPr lang="en-US" dirty="0" err="1"/>
              <a:t>PrediXcan</a:t>
            </a:r>
            <a:endParaRPr lang="en-US" dirty="0"/>
          </a:p>
        </p:txBody>
      </p:sp>
      <p:pic>
        <p:nvPicPr>
          <p:cNvPr id="4" name="Content Placeholder 3">
            <a:extLst>
              <a:ext uri="{FF2B5EF4-FFF2-40B4-BE49-F238E27FC236}">
                <a16:creationId xmlns:a16="http://schemas.microsoft.com/office/drawing/2014/main" id="{7C06EA27-183E-AC47-9451-DC008D413DE6}"/>
              </a:ext>
            </a:extLst>
          </p:cNvPr>
          <p:cNvPicPr>
            <a:picLocks noGrp="1" noChangeAspect="1"/>
          </p:cNvPicPr>
          <p:nvPr>
            <p:ph idx="1"/>
          </p:nvPr>
        </p:nvPicPr>
        <p:blipFill>
          <a:blip r:embed="rId3"/>
          <a:stretch>
            <a:fillRect/>
          </a:stretch>
        </p:blipFill>
        <p:spPr>
          <a:xfrm>
            <a:off x="2560538" y="1825625"/>
            <a:ext cx="7070924" cy="4351338"/>
          </a:xfrm>
          <a:prstGeom prst="rect">
            <a:avLst/>
          </a:prstGeom>
        </p:spPr>
      </p:pic>
      <p:sp>
        <p:nvSpPr>
          <p:cNvPr id="5" name="Rectangle 4">
            <a:extLst>
              <a:ext uri="{FF2B5EF4-FFF2-40B4-BE49-F238E27FC236}">
                <a16:creationId xmlns:a16="http://schemas.microsoft.com/office/drawing/2014/main" id="{FDA98981-636C-E045-8DE7-B4D8D423FB1B}"/>
              </a:ext>
            </a:extLst>
          </p:cNvPr>
          <p:cNvSpPr/>
          <p:nvPr/>
        </p:nvSpPr>
        <p:spPr>
          <a:xfrm>
            <a:off x="714632" y="6308209"/>
            <a:ext cx="10295238" cy="369332"/>
          </a:xfrm>
          <a:prstGeom prst="rect">
            <a:avLst/>
          </a:prstGeom>
        </p:spPr>
        <p:txBody>
          <a:bodyPr wrap="square">
            <a:spAutoFit/>
          </a:bodyPr>
          <a:lstStyle/>
          <a:p>
            <a:r>
              <a:rPr lang="en-US" dirty="0"/>
              <a:t>Note: “mapping” your GWAS variants to the variant IDs in the pre-calculated model may take some work</a:t>
            </a:r>
          </a:p>
        </p:txBody>
      </p:sp>
    </p:spTree>
    <p:extLst>
      <p:ext uri="{BB962C8B-B14F-4D97-AF65-F5344CB8AC3E}">
        <p14:creationId xmlns:p14="http://schemas.microsoft.com/office/powerpoint/2010/main" val="411301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ADDC-99D0-AB4A-800A-A047CBBDBCFD}"/>
              </a:ext>
            </a:extLst>
          </p:cNvPr>
          <p:cNvSpPr>
            <a:spLocks noGrp="1"/>
          </p:cNvSpPr>
          <p:nvPr>
            <p:ph type="title"/>
          </p:nvPr>
        </p:nvSpPr>
        <p:spPr/>
        <p:txBody>
          <a:bodyPr/>
          <a:lstStyle/>
          <a:p>
            <a:r>
              <a:rPr lang="en-US" dirty="0"/>
              <a:t>TWAS with </a:t>
            </a:r>
            <a:r>
              <a:rPr lang="en-US" i="1" dirty="0"/>
              <a:t>only</a:t>
            </a:r>
            <a:r>
              <a:rPr lang="en-US" dirty="0"/>
              <a:t> GWAS summary statistics</a:t>
            </a:r>
          </a:p>
        </p:txBody>
      </p:sp>
      <p:sp>
        <p:nvSpPr>
          <p:cNvPr id="3" name="Content Placeholder 2">
            <a:extLst>
              <a:ext uri="{FF2B5EF4-FFF2-40B4-BE49-F238E27FC236}">
                <a16:creationId xmlns:a16="http://schemas.microsoft.com/office/drawing/2014/main" id="{A78277DA-5D64-DA4D-964F-9ECACB3D543B}"/>
              </a:ext>
            </a:extLst>
          </p:cNvPr>
          <p:cNvSpPr>
            <a:spLocks noGrp="1"/>
          </p:cNvSpPr>
          <p:nvPr>
            <p:ph idx="1"/>
          </p:nvPr>
        </p:nvSpPr>
        <p:spPr/>
        <p:txBody>
          <a:bodyPr/>
          <a:lstStyle/>
          <a:p>
            <a:pPr marL="0" indent="0">
              <a:buNone/>
            </a:pPr>
            <a:r>
              <a:rPr lang="en-US" dirty="0"/>
              <a:t>Earlier we said:</a:t>
            </a:r>
          </a:p>
          <a:p>
            <a:pPr marL="0" indent="0">
              <a:buNone/>
            </a:pPr>
            <a:r>
              <a:rPr lang="en-US" dirty="0"/>
              <a:t>Input data</a:t>
            </a:r>
          </a:p>
          <a:p>
            <a:r>
              <a:rPr lang="en-US" dirty="0"/>
              <a:t>GWAS dataset</a:t>
            </a:r>
          </a:p>
          <a:p>
            <a:pPr lvl="1"/>
            <a:r>
              <a:rPr lang="en-US" dirty="0"/>
              <a:t>Genotypes</a:t>
            </a:r>
          </a:p>
          <a:p>
            <a:pPr lvl="1"/>
            <a:r>
              <a:rPr lang="en-US" dirty="0"/>
              <a:t>Phenotypes</a:t>
            </a:r>
          </a:p>
          <a:p>
            <a:r>
              <a:rPr lang="en-US" dirty="0"/>
              <a:t>Transcriptome database</a:t>
            </a:r>
          </a:p>
          <a:p>
            <a:pPr lvl="1"/>
            <a:r>
              <a:rPr lang="en-US" dirty="0" err="1"/>
              <a:t>eQTL</a:t>
            </a:r>
            <a:r>
              <a:rPr lang="en-US" dirty="0"/>
              <a:t> associations as a “training set” for predicting/imputing transcription in your GWAS data</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323252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F142-E018-FF40-A6F6-D200BE95DF58}"/>
              </a:ext>
            </a:extLst>
          </p:cNvPr>
          <p:cNvSpPr>
            <a:spLocks noGrp="1"/>
          </p:cNvSpPr>
          <p:nvPr>
            <p:ph type="title"/>
          </p:nvPr>
        </p:nvSpPr>
        <p:spPr/>
        <p:txBody>
          <a:bodyPr/>
          <a:lstStyle/>
          <a:p>
            <a:r>
              <a:rPr lang="en-US" dirty="0"/>
              <a:t>TWAS with </a:t>
            </a:r>
            <a:r>
              <a:rPr lang="en-US" i="1" dirty="0"/>
              <a:t>only</a:t>
            </a:r>
            <a:r>
              <a:rPr lang="en-US" dirty="0"/>
              <a:t> GWAS summary statistics</a:t>
            </a:r>
          </a:p>
        </p:txBody>
      </p:sp>
      <p:sp>
        <p:nvSpPr>
          <p:cNvPr id="3" name="Content Placeholder 2">
            <a:extLst>
              <a:ext uri="{FF2B5EF4-FFF2-40B4-BE49-F238E27FC236}">
                <a16:creationId xmlns:a16="http://schemas.microsoft.com/office/drawing/2014/main" id="{8A781C3F-2A80-6341-9F87-8B1DFE6C3860}"/>
              </a:ext>
            </a:extLst>
          </p:cNvPr>
          <p:cNvSpPr>
            <a:spLocks noGrp="1"/>
          </p:cNvSpPr>
          <p:nvPr>
            <p:ph idx="1"/>
          </p:nvPr>
        </p:nvSpPr>
        <p:spPr/>
        <p:txBody>
          <a:bodyPr/>
          <a:lstStyle/>
          <a:p>
            <a:pPr marL="0" indent="0">
              <a:buNone/>
            </a:pPr>
            <a:r>
              <a:rPr lang="en-US" dirty="0"/>
              <a:t>What if you only have</a:t>
            </a:r>
          </a:p>
          <a:p>
            <a:r>
              <a:rPr lang="en-US" strike="sngStrike" dirty="0">
                <a:solidFill>
                  <a:srgbClr val="FF0000"/>
                </a:solidFill>
              </a:rPr>
              <a:t>GWAS dataset</a:t>
            </a:r>
          </a:p>
          <a:p>
            <a:pPr lvl="1"/>
            <a:r>
              <a:rPr lang="en-US" strike="sngStrike" dirty="0">
                <a:solidFill>
                  <a:srgbClr val="FF0000"/>
                </a:solidFill>
              </a:rPr>
              <a:t>Genotypes</a:t>
            </a:r>
          </a:p>
          <a:p>
            <a:pPr lvl="1"/>
            <a:r>
              <a:rPr lang="en-US" strike="sngStrike" dirty="0">
                <a:solidFill>
                  <a:srgbClr val="FF0000"/>
                </a:solidFill>
              </a:rPr>
              <a:t>Phenotypes</a:t>
            </a:r>
          </a:p>
          <a:p>
            <a:r>
              <a:rPr lang="en-US" dirty="0">
                <a:solidFill>
                  <a:srgbClr val="00B050"/>
                </a:solidFill>
              </a:rPr>
              <a:t>GWAS summary statistics</a:t>
            </a:r>
          </a:p>
          <a:p>
            <a:r>
              <a:rPr lang="en-US" dirty="0"/>
              <a:t>Transcriptome database</a:t>
            </a:r>
          </a:p>
          <a:p>
            <a:pPr lvl="1"/>
            <a:r>
              <a:rPr lang="en-US" dirty="0" err="1"/>
              <a:t>eQTL</a:t>
            </a:r>
            <a:r>
              <a:rPr lang="en-US" dirty="0"/>
              <a:t> associations as a “training set” for predicting/imputing transcription in your GWAS data</a:t>
            </a:r>
          </a:p>
          <a:p>
            <a:pPr marL="0" indent="0">
              <a:buNone/>
            </a:pPr>
            <a:endParaRPr lang="en-US" dirty="0"/>
          </a:p>
        </p:txBody>
      </p:sp>
    </p:spTree>
    <p:extLst>
      <p:ext uri="{BB962C8B-B14F-4D97-AF65-F5344CB8AC3E}">
        <p14:creationId xmlns:p14="http://schemas.microsoft.com/office/powerpoint/2010/main" val="4137795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B5226-B4FF-534C-9C48-98652E18686F}"/>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832F566D-EC8C-0947-A9C7-F8AEA277C6A7}"/>
              </a:ext>
            </a:extLst>
          </p:cNvPr>
          <p:cNvSpPr>
            <a:spLocks noGrp="1"/>
          </p:cNvSpPr>
          <p:nvPr>
            <p:ph idx="1"/>
          </p:nvPr>
        </p:nvSpPr>
        <p:spPr/>
        <p:txBody>
          <a:bodyPr>
            <a:normAutofit lnSpcReduction="10000"/>
          </a:bodyPr>
          <a:lstStyle/>
          <a:p>
            <a:pPr marL="0" indent="0">
              <a:buNone/>
            </a:pPr>
            <a:r>
              <a:rPr lang="en-US" dirty="0"/>
              <a:t>Often we think of </a:t>
            </a:r>
            <a:r>
              <a:rPr lang="en-US" u="sng" dirty="0"/>
              <a:t>genes</a:t>
            </a:r>
            <a:r>
              <a:rPr lang="en-US" dirty="0"/>
              <a:t> as the “bricks” of the “genetic architecture.”</a:t>
            </a:r>
            <a:br>
              <a:rPr lang="en-US" dirty="0"/>
            </a:br>
            <a:endParaRPr lang="en-US" dirty="0"/>
          </a:p>
          <a:p>
            <a:pPr marL="0" indent="0">
              <a:buNone/>
            </a:pPr>
            <a:r>
              <a:rPr lang="en-US" dirty="0"/>
              <a:t>We ask, “Does this particular (GWAS) variant somehow affect a </a:t>
            </a:r>
            <a:r>
              <a:rPr lang="en-US" u="sng" dirty="0"/>
              <a:t>gene’s</a:t>
            </a:r>
            <a:r>
              <a:rPr lang="en-US" dirty="0"/>
              <a:t> function in a way that’s relevant to a particular trait?”</a:t>
            </a:r>
            <a:br>
              <a:rPr lang="en-US" dirty="0"/>
            </a:br>
            <a:endParaRPr lang="en-US" dirty="0"/>
          </a:p>
          <a:p>
            <a:pPr marL="0" indent="0">
              <a:buNone/>
            </a:pPr>
            <a:r>
              <a:rPr lang="en-US" dirty="0"/>
              <a:t>If </a:t>
            </a:r>
            <a:r>
              <a:rPr lang="en-US" u="sng" dirty="0"/>
              <a:t>gene</a:t>
            </a:r>
            <a:r>
              <a:rPr lang="en-US" dirty="0"/>
              <a:t> function takes us a step closer to the biology of a trait…</a:t>
            </a:r>
          </a:p>
          <a:p>
            <a:r>
              <a:rPr lang="en-US" dirty="0"/>
              <a:t>Can we quantify/define “gene function” in a simple/systematic way?</a:t>
            </a:r>
          </a:p>
          <a:p>
            <a:r>
              <a:rPr lang="en-US" dirty="0"/>
              <a:t>Can we actually measure this for individuals somehow?</a:t>
            </a:r>
          </a:p>
          <a:p>
            <a:r>
              <a:rPr lang="en-US" dirty="0"/>
              <a:t>Can we then test each gene’s “gene function” for association with a trait?</a:t>
            </a:r>
          </a:p>
          <a:p>
            <a:pPr marL="0" indent="0">
              <a:buNone/>
            </a:pPr>
            <a:endParaRPr lang="en-US" dirty="0"/>
          </a:p>
        </p:txBody>
      </p:sp>
    </p:spTree>
    <p:extLst>
      <p:ext uri="{BB962C8B-B14F-4D97-AF65-F5344CB8AC3E}">
        <p14:creationId xmlns:p14="http://schemas.microsoft.com/office/powerpoint/2010/main" val="1563146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77086-A4FF-BB4A-941C-EA880F0A24C5}"/>
              </a:ext>
            </a:extLst>
          </p:cNvPr>
          <p:cNvSpPr>
            <a:spLocks noGrp="1"/>
          </p:cNvSpPr>
          <p:nvPr>
            <p:ph type="title"/>
          </p:nvPr>
        </p:nvSpPr>
        <p:spPr/>
        <p:txBody>
          <a:bodyPr/>
          <a:lstStyle/>
          <a:p>
            <a:r>
              <a:rPr lang="en-US" dirty="0"/>
              <a:t>Summary statistic TWAS with S-</a:t>
            </a:r>
            <a:r>
              <a:rPr lang="en-US" dirty="0" err="1"/>
              <a:t>PrediXcan</a:t>
            </a:r>
            <a:endParaRPr lang="en-US" dirty="0"/>
          </a:p>
        </p:txBody>
      </p:sp>
      <p:pic>
        <p:nvPicPr>
          <p:cNvPr id="4" name="Content Placeholder 3">
            <a:extLst>
              <a:ext uri="{FF2B5EF4-FFF2-40B4-BE49-F238E27FC236}">
                <a16:creationId xmlns:a16="http://schemas.microsoft.com/office/drawing/2014/main" id="{57C63AAA-5316-3642-8689-AB35F008A923}"/>
              </a:ext>
            </a:extLst>
          </p:cNvPr>
          <p:cNvPicPr>
            <a:picLocks noGrp="1" noChangeAspect="1"/>
          </p:cNvPicPr>
          <p:nvPr>
            <p:ph idx="1"/>
          </p:nvPr>
        </p:nvPicPr>
        <p:blipFill>
          <a:blip r:embed="rId2"/>
          <a:stretch>
            <a:fillRect/>
          </a:stretch>
        </p:blipFill>
        <p:spPr>
          <a:xfrm>
            <a:off x="357279" y="1840615"/>
            <a:ext cx="5738721" cy="4351338"/>
          </a:xfrm>
          <a:prstGeom prst="rect">
            <a:avLst/>
          </a:prstGeom>
        </p:spPr>
      </p:pic>
      <p:sp>
        <p:nvSpPr>
          <p:cNvPr id="5" name="Rectangle 4">
            <a:extLst>
              <a:ext uri="{FF2B5EF4-FFF2-40B4-BE49-F238E27FC236}">
                <a16:creationId xmlns:a16="http://schemas.microsoft.com/office/drawing/2014/main" id="{66C466E9-BB41-3843-AD41-9F4F0CDD71A1}"/>
              </a:ext>
            </a:extLst>
          </p:cNvPr>
          <p:cNvSpPr/>
          <p:nvPr/>
        </p:nvSpPr>
        <p:spPr>
          <a:xfrm>
            <a:off x="6510701" y="1840615"/>
            <a:ext cx="5324020" cy="2585323"/>
          </a:xfrm>
          <a:prstGeom prst="rect">
            <a:avLst/>
          </a:prstGeom>
        </p:spPr>
        <p:txBody>
          <a:bodyPr wrap="square">
            <a:spAutoFit/>
          </a:bodyPr>
          <a:lstStyle/>
          <a:p>
            <a:r>
              <a:rPr lang="en-US" dirty="0" err="1">
                <a:latin typeface="BlinkMacSystemFont"/>
              </a:rPr>
              <a:t>Barbeira</a:t>
            </a:r>
            <a:r>
              <a:rPr lang="en-US" dirty="0">
                <a:latin typeface="BlinkMacSystemFont"/>
              </a:rPr>
              <a:t>, A. N., Dickinson, S. P., </a:t>
            </a:r>
            <a:r>
              <a:rPr lang="en-US" dirty="0" err="1">
                <a:latin typeface="BlinkMacSystemFont"/>
              </a:rPr>
              <a:t>Bonazzola</a:t>
            </a:r>
            <a:r>
              <a:rPr lang="en-US" dirty="0">
                <a:latin typeface="BlinkMacSystemFont"/>
              </a:rPr>
              <a:t>, R., Zheng, J., Wheeler, H. E., Torres, J. M., </a:t>
            </a:r>
            <a:r>
              <a:rPr lang="en-US" dirty="0" err="1">
                <a:latin typeface="BlinkMacSystemFont"/>
              </a:rPr>
              <a:t>Torstenson</a:t>
            </a:r>
            <a:r>
              <a:rPr lang="en-US" dirty="0">
                <a:latin typeface="BlinkMacSystemFont"/>
              </a:rPr>
              <a:t>, E. S., Shah, K. P., Garcia, T., Edwards, T. L., Stahl, E. A., </a:t>
            </a:r>
            <a:r>
              <a:rPr lang="en-US" dirty="0" err="1">
                <a:latin typeface="BlinkMacSystemFont"/>
              </a:rPr>
              <a:t>Huckins</a:t>
            </a:r>
            <a:r>
              <a:rPr lang="en-US" dirty="0">
                <a:latin typeface="BlinkMacSystemFont"/>
              </a:rPr>
              <a:t>, L. M., </a:t>
            </a:r>
            <a:r>
              <a:rPr lang="en-US" dirty="0" err="1">
                <a:latin typeface="BlinkMacSystemFont"/>
              </a:rPr>
              <a:t>GTEx</a:t>
            </a:r>
            <a:r>
              <a:rPr lang="en-US" dirty="0">
                <a:latin typeface="BlinkMacSystemFont"/>
              </a:rPr>
              <a:t> Consortium, Nicolae, D. L., Cox, N. J., &amp; </a:t>
            </a:r>
            <a:r>
              <a:rPr lang="en-US" dirty="0" err="1">
                <a:latin typeface="BlinkMacSystemFont"/>
              </a:rPr>
              <a:t>Im</a:t>
            </a:r>
            <a:r>
              <a:rPr lang="en-US" dirty="0">
                <a:latin typeface="BlinkMacSystemFont"/>
              </a:rPr>
              <a:t>, H. K. (2018). Exploring the phenotypic consequences of tissue specific gene expression variation inferred from GWAS summary statistics. </a:t>
            </a:r>
            <a:r>
              <a:rPr lang="en-US" i="1" dirty="0">
                <a:latin typeface="BlinkMacSystemFont"/>
              </a:rPr>
              <a:t>Nature communications</a:t>
            </a:r>
            <a:r>
              <a:rPr lang="en-US" dirty="0">
                <a:latin typeface="BlinkMacSystemFont"/>
              </a:rPr>
              <a:t>, </a:t>
            </a:r>
            <a:r>
              <a:rPr lang="en-US" i="1" dirty="0">
                <a:latin typeface="BlinkMacSystemFont"/>
              </a:rPr>
              <a:t>9</a:t>
            </a:r>
            <a:r>
              <a:rPr lang="en-US" dirty="0">
                <a:latin typeface="BlinkMacSystemFont"/>
              </a:rPr>
              <a:t>(1), 1825. https://</a:t>
            </a:r>
            <a:r>
              <a:rPr lang="en-US" dirty="0" err="1">
                <a:latin typeface="BlinkMacSystemFont"/>
              </a:rPr>
              <a:t>doi.org</a:t>
            </a:r>
            <a:r>
              <a:rPr lang="en-US" dirty="0">
                <a:latin typeface="BlinkMacSystemFont"/>
              </a:rPr>
              <a:t>/10.1038/s41467-018-03621-1</a:t>
            </a:r>
            <a:endParaRPr lang="en-US" dirty="0"/>
          </a:p>
        </p:txBody>
      </p:sp>
      <p:sp>
        <p:nvSpPr>
          <p:cNvPr id="6" name="Rectangle 5">
            <a:extLst>
              <a:ext uri="{FF2B5EF4-FFF2-40B4-BE49-F238E27FC236}">
                <a16:creationId xmlns:a16="http://schemas.microsoft.com/office/drawing/2014/main" id="{4B2DD924-5273-EE48-A998-AB00FC9629FA}"/>
              </a:ext>
            </a:extLst>
          </p:cNvPr>
          <p:cNvSpPr/>
          <p:nvPr/>
        </p:nvSpPr>
        <p:spPr>
          <a:xfrm>
            <a:off x="6510701" y="4575865"/>
            <a:ext cx="4478855" cy="369332"/>
          </a:xfrm>
          <a:prstGeom prst="rect">
            <a:avLst/>
          </a:prstGeom>
        </p:spPr>
        <p:txBody>
          <a:bodyPr wrap="none">
            <a:spAutoFit/>
          </a:bodyPr>
          <a:lstStyle/>
          <a:p>
            <a:r>
              <a:rPr lang="en-US" dirty="0">
                <a:hlinkClick r:id="rId3"/>
              </a:rPr>
              <a:t>https://pubmed.ncbi.nlm.nih.gov/29739930/</a:t>
            </a:r>
            <a:r>
              <a:rPr lang="en-US" dirty="0"/>
              <a:t> </a:t>
            </a:r>
          </a:p>
        </p:txBody>
      </p:sp>
    </p:spTree>
    <p:extLst>
      <p:ext uri="{BB962C8B-B14F-4D97-AF65-F5344CB8AC3E}">
        <p14:creationId xmlns:p14="http://schemas.microsoft.com/office/powerpoint/2010/main" val="3847006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C54E-9837-BE4B-9838-0D9B6A4EE767}"/>
              </a:ext>
            </a:extLst>
          </p:cNvPr>
          <p:cNvSpPr>
            <a:spLocks noGrp="1"/>
          </p:cNvSpPr>
          <p:nvPr>
            <p:ph type="title"/>
          </p:nvPr>
        </p:nvSpPr>
        <p:spPr/>
        <p:txBody>
          <a:bodyPr/>
          <a:lstStyle/>
          <a:p>
            <a:r>
              <a:rPr lang="en-US" dirty="0"/>
              <a:t>S-</a:t>
            </a:r>
            <a:r>
              <a:rPr lang="en-US" dirty="0" err="1"/>
              <a:t>PrediXcan</a:t>
            </a:r>
            <a:endParaRPr lang="en-US" dirty="0"/>
          </a:p>
        </p:txBody>
      </p:sp>
      <p:pic>
        <p:nvPicPr>
          <p:cNvPr id="7" name="Content Placeholder 6">
            <a:extLst>
              <a:ext uri="{FF2B5EF4-FFF2-40B4-BE49-F238E27FC236}">
                <a16:creationId xmlns:a16="http://schemas.microsoft.com/office/drawing/2014/main" id="{53EF0917-5C2C-AA4B-8E5D-17D5309970B2}"/>
              </a:ext>
            </a:extLst>
          </p:cNvPr>
          <p:cNvPicPr>
            <a:picLocks noGrp="1" noChangeAspect="1"/>
          </p:cNvPicPr>
          <p:nvPr>
            <p:ph idx="1"/>
          </p:nvPr>
        </p:nvPicPr>
        <p:blipFill>
          <a:blip r:embed="rId2"/>
          <a:stretch>
            <a:fillRect/>
          </a:stretch>
        </p:blipFill>
        <p:spPr>
          <a:xfrm>
            <a:off x="119856" y="2261365"/>
            <a:ext cx="7125455" cy="4351338"/>
          </a:xfrm>
          <a:prstGeom prst="rect">
            <a:avLst/>
          </a:prstGeom>
        </p:spPr>
      </p:pic>
      <p:sp>
        <p:nvSpPr>
          <p:cNvPr id="8" name="Rectangle 7">
            <a:extLst>
              <a:ext uri="{FF2B5EF4-FFF2-40B4-BE49-F238E27FC236}">
                <a16:creationId xmlns:a16="http://schemas.microsoft.com/office/drawing/2014/main" id="{98166F24-DFC0-3244-8B80-0845CCABCC66}"/>
              </a:ext>
            </a:extLst>
          </p:cNvPr>
          <p:cNvSpPr/>
          <p:nvPr/>
        </p:nvSpPr>
        <p:spPr>
          <a:xfrm>
            <a:off x="7440183" y="547687"/>
            <a:ext cx="4432027" cy="6463308"/>
          </a:xfrm>
          <a:prstGeom prst="rect">
            <a:avLst/>
          </a:prstGeom>
        </p:spPr>
        <p:txBody>
          <a:bodyPr wrap="square">
            <a:spAutoFit/>
          </a:bodyPr>
          <a:lstStyle/>
          <a:p>
            <a:r>
              <a:rPr lang="en-US" b="1" dirty="0">
                <a:latin typeface="Harding"/>
              </a:rPr>
              <a:t>b</a:t>
            </a:r>
            <a:r>
              <a:rPr lang="en-US" dirty="0">
                <a:latin typeface="Harding"/>
              </a:rPr>
              <a:t> Shows the components of the formula to calculate </a:t>
            </a:r>
            <a:r>
              <a:rPr lang="en-US" dirty="0" err="1">
                <a:latin typeface="Harding"/>
              </a:rPr>
              <a:t>PrediXcan</a:t>
            </a:r>
            <a:r>
              <a:rPr lang="en-US" dirty="0">
                <a:latin typeface="Harding"/>
              </a:rPr>
              <a:t> gene-level association results using summary statistics. The different sets involved as input data are shown. The regression coefficient between the phenotype and the genotype is obtained from the study set. The training set is the reference transcriptome dataset where the prediction models of gene expression levels are trained. </a:t>
            </a:r>
            <a:r>
              <a:rPr lang="en-US" u="sng" dirty="0">
                <a:latin typeface="Harding"/>
              </a:rPr>
              <a:t>The reference set (1000G, or training set having some advantages) is used to compute the variances and covariances (LD structure) of the markers used in the predicted expression levels. Both the reference set and training set values are precomputed and provided to the user so that only the study set results need to be provided to the software</a:t>
            </a:r>
            <a:r>
              <a:rPr lang="en-US" dirty="0">
                <a:latin typeface="Harding"/>
              </a:rPr>
              <a:t>. The crossed out term was set to 1 as an approximation. We found this approximation to have negligible impact on the results</a:t>
            </a:r>
          </a:p>
          <a:p>
            <a:br>
              <a:rPr lang="en-US" dirty="0"/>
            </a:br>
            <a:endParaRPr lang="en-US" dirty="0"/>
          </a:p>
        </p:txBody>
      </p:sp>
      <p:sp>
        <p:nvSpPr>
          <p:cNvPr id="9" name="Rectangle 8">
            <a:extLst>
              <a:ext uri="{FF2B5EF4-FFF2-40B4-BE49-F238E27FC236}">
                <a16:creationId xmlns:a16="http://schemas.microsoft.com/office/drawing/2014/main" id="{D3349B08-8D22-B64F-ADB3-25297C3ABA73}"/>
              </a:ext>
            </a:extLst>
          </p:cNvPr>
          <p:cNvSpPr/>
          <p:nvPr/>
        </p:nvSpPr>
        <p:spPr>
          <a:xfrm>
            <a:off x="282380" y="1229023"/>
            <a:ext cx="6096000" cy="923330"/>
          </a:xfrm>
          <a:prstGeom prst="rect">
            <a:avLst/>
          </a:prstGeom>
        </p:spPr>
        <p:txBody>
          <a:bodyPr>
            <a:spAutoFit/>
          </a:bodyPr>
          <a:lstStyle/>
          <a:p>
            <a:r>
              <a:rPr lang="en-US" dirty="0">
                <a:latin typeface="Harding"/>
              </a:rPr>
              <a:t>“We find high concordance between </a:t>
            </a:r>
            <a:r>
              <a:rPr lang="en-US" dirty="0" err="1">
                <a:latin typeface="Harding"/>
              </a:rPr>
              <a:t>PrediXcan</a:t>
            </a:r>
            <a:r>
              <a:rPr lang="en-US" dirty="0">
                <a:latin typeface="Harding"/>
              </a:rPr>
              <a:t> and S-</a:t>
            </a:r>
            <a:r>
              <a:rPr lang="en-US" dirty="0" err="1">
                <a:latin typeface="Harding"/>
              </a:rPr>
              <a:t>PrediXcan</a:t>
            </a:r>
            <a:r>
              <a:rPr lang="en-US" dirty="0">
                <a:latin typeface="Harding"/>
              </a:rPr>
              <a:t> results indicating that in most cases, we can use the summary version without loss of power to detect associations.”</a:t>
            </a:r>
            <a:endParaRPr lang="en-US" dirty="0"/>
          </a:p>
        </p:txBody>
      </p:sp>
    </p:spTree>
    <p:extLst>
      <p:ext uri="{BB962C8B-B14F-4D97-AF65-F5344CB8AC3E}">
        <p14:creationId xmlns:p14="http://schemas.microsoft.com/office/powerpoint/2010/main" val="3319522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55D8-A81D-904E-B13B-D722D292C871}"/>
              </a:ext>
            </a:extLst>
          </p:cNvPr>
          <p:cNvSpPr>
            <a:spLocks noGrp="1"/>
          </p:cNvSpPr>
          <p:nvPr>
            <p:ph type="title"/>
          </p:nvPr>
        </p:nvSpPr>
        <p:spPr>
          <a:xfrm>
            <a:off x="838200" y="-414362"/>
            <a:ext cx="10515600" cy="1325563"/>
          </a:xfrm>
        </p:spPr>
        <p:txBody>
          <a:bodyPr/>
          <a:lstStyle/>
          <a:p>
            <a:r>
              <a:rPr lang="en-US" dirty="0"/>
              <a:t>S-</a:t>
            </a:r>
            <a:r>
              <a:rPr lang="en-US" dirty="0" err="1"/>
              <a:t>PrediXcan</a:t>
            </a:r>
            <a:r>
              <a:rPr lang="en-US" dirty="0"/>
              <a:t> performance</a:t>
            </a:r>
          </a:p>
        </p:txBody>
      </p:sp>
      <p:pic>
        <p:nvPicPr>
          <p:cNvPr id="4" name="Content Placeholder 3">
            <a:extLst>
              <a:ext uri="{FF2B5EF4-FFF2-40B4-BE49-F238E27FC236}">
                <a16:creationId xmlns:a16="http://schemas.microsoft.com/office/drawing/2014/main" id="{85620E8F-00D3-6040-853C-25FED74A303D}"/>
              </a:ext>
            </a:extLst>
          </p:cNvPr>
          <p:cNvPicPr>
            <a:picLocks noGrp="1" noChangeAspect="1"/>
          </p:cNvPicPr>
          <p:nvPr>
            <p:ph idx="1"/>
          </p:nvPr>
        </p:nvPicPr>
        <p:blipFill>
          <a:blip r:embed="rId3"/>
          <a:stretch>
            <a:fillRect/>
          </a:stretch>
        </p:blipFill>
        <p:spPr>
          <a:xfrm>
            <a:off x="688298" y="558632"/>
            <a:ext cx="10515600" cy="4181761"/>
          </a:xfrm>
          <a:prstGeom prst="rect">
            <a:avLst/>
          </a:prstGeom>
        </p:spPr>
      </p:pic>
      <p:sp>
        <p:nvSpPr>
          <p:cNvPr id="5" name="Rectangle 4">
            <a:extLst>
              <a:ext uri="{FF2B5EF4-FFF2-40B4-BE49-F238E27FC236}">
                <a16:creationId xmlns:a16="http://schemas.microsoft.com/office/drawing/2014/main" id="{22925D5B-CAAC-C944-BBE0-8A984EE99805}"/>
              </a:ext>
            </a:extLst>
          </p:cNvPr>
          <p:cNvSpPr/>
          <p:nvPr/>
        </p:nvSpPr>
        <p:spPr>
          <a:xfrm>
            <a:off x="209862" y="4688175"/>
            <a:ext cx="11143938" cy="2169825"/>
          </a:xfrm>
          <a:prstGeom prst="rect">
            <a:avLst/>
          </a:prstGeom>
        </p:spPr>
        <p:txBody>
          <a:bodyPr wrap="square">
            <a:spAutoFit/>
          </a:bodyPr>
          <a:lstStyle/>
          <a:p>
            <a:r>
              <a:rPr lang="en-US" sz="1500" dirty="0">
                <a:latin typeface="Harding"/>
              </a:rPr>
              <a:t>Comparison of </a:t>
            </a:r>
            <a:r>
              <a:rPr lang="en-US" sz="1500" dirty="0" err="1">
                <a:latin typeface="Harding"/>
              </a:rPr>
              <a:t>PrediXcan</a:t>
            </a:r>
            <a:r>
              <a:rPr lang="en-US" sz="1500" dirty="0">
                <a:latin typeface="Harding"/>
              </a:rPr>
              <a:t> and S-</a:t>
            </a:r>
            <a:r>
              <a:rPr lang="en-US" sz="1500" dirty="0" err="1">
                <a:latin typeface="Harding"/>
              </a:rPr>
              <a:t>PrediXcan</a:t>
            </a:r>
            <a:r>
              <a:rPr lang="en-US" sz="1500" dirty="0">
                <a:latin typeface="Harding"/>
              </a:rPr>
              <a:t> results in real and simulated traits. This figure shows a comparison of </a:t>
            </a:r>
            <a:r>
              <a:rPr lang="en-US" sz="1500" dirty="0" err="1">
                <a:latin typeface="Harding"/>
              </a:rPr>
              <a:t>PrediXcan</a:t>
            </a:r>
            <a:r>
              <a:rPr lang="en-US" sz="1500" dirty="0">
                <a:latin typeface="Harding"/>
              </a:rPr>
              <a:t> vs. S-</a:t>
            </a:r>
            <a:r>
              <a:rPr lang="en-US" sz="1500" dirty="0" err="1">
                <a:latin typeface="Harding"/>
              </a:rPr>
              <a:t>PrediXcan</a:t>
            </a:r>
            <a:r>
              <a:rPr lang="en-US" sz="1500" dirty="0">
                <a:latin typeface="Harding"/>
              </a:rPr>
              <a:t> for </a:t>
            </a:r>
            <a:r>
              <a:rPr lang="en-US" sz="1500" b="1" dirty="0">
                <a:latin typeface="Harding"/>
              </a:rPr>
              <a:t>a</a:t>
            </a:r>
            <a:r>
              <a:rPr lang="en-US" sz="1500" dirty="0">
                <a:latin typeface="Harding"/>
              </a:rPr>
              <a:t> a simulated phenotype under null hypothesis of no genetic component;</a:t>
            </a:r>
            <a:r>
              <a:rPr lang="en-US" sz="1500" b="1" dirty="0">
                <a:latin typeface="Harding"/>
              </a:rPr>
              <a:t> b</a:t>
            </a:r>
            <a:r>
              <a:rPr lang="en-US" sz="1500" dirty="0">
                <a:latin typeface="Harding"/>
              </a:rPr>
              <a:t> a cellular phenotype (=intrinsic growth); and </a:t>
            </a:r>
            <a:r>
              <a:rPr lang="en-US" sz="1500" b="1" dirty="0">
                <a:latin typeface="Harding"/>
              </a:rPr>
              <a:t>c</a:t>
            </a:r>
            <a:r>
              <a:rPr lang="en-US" sz="1500" dirty="0">
                <a:latin typeface="Harding"/>
              </a:rPr>
              <a:t> bipolar disorder and type 1 diabetes studies from </a:t>
            </a:r>
            <a:r>
              <a:rPr lang="en-US" sz="1500" dirty="0" err="1">
                <a:latin typeface="Harding"/>
              </a:rPr>
              <a:t>Wellcome</a:t>
            </a:r>
            <a:r>
              <a:rPr lang="en-US" sz="1500" dirty="0">
                <a:latin typeface="Harding"/>
              </a:rPr>
              <a:t> Trust Case Control Consortium (WTCCC). Gene expression prediction models were based on the DGN cohort presented in ref. </a:t>
            </a:r>
            <a:r>
              <a:rPr lang="en-US" sz="1500" baseline="30000" dirty="0">
                <a:latin typeface="Harding"/>
                <a:hlinkClick r:id="rId4" tooltip="Gamazon, E. R. et al. A genebased association method for mapping traits using reference transcriptome data. Nat. Genet. 47, 1091–1098 (2015).">
                  <a:extLst>
                    <a:ext uri="{A12FA001-AC4F-418D-AE19-62706E023703}">
                      <ahyp:hlinkClr xmlns:ahyp="http://schemas.microsoft.com/office/drawing/2018/hyperlinkcolor" val="tx"/>
                    </a:ext>
                  </a:extLst>
                </a:hlinkClick>
              </a:rPr>
              <a:t>11</a:t>
            </a:r>
            <a:r>
              <a:rPr lang="en-US" sz="1500" dirty="0">
                <a:latin typeface="Harding"/>
              </a:rPr>
              <a:t>. For the simulated phenotype, study sets (GWAS set) and reference sets (LD calculation set) consisted of African (661), East Asian (504), and European (503) individuals from the 1000 Genomes Project. When the same study set is used as reference set, we obtained a high correlation (coefficient of determination): </a:t>
            </a:r>
            <a:r>
              <a:rPr lang="en-US" sz="1500" i="1" dirty="0">
                <a:latin typeface="Harding"/>
              </a:rPr>
              <a:t>r</a:t>
            </a:r>
            <a:r>
              <a:rPr lang="en-US" sz="1500" baseline="30000" dirty="0">
                <a:latin typeface="Harding"/>
              </a:rPr>
              <a:t>2</a:t>
            </a:r>
            <a:r>
              <a:rPr lang="en-US" sz="1500" dirty="0">
                <a:latin typeface="Harding"/>
              </a:rPr>
              <a:t> &gt; 0.99999. For the intrinsic growth phenotype, study sets were a subset of 140 individuals from each of the African, Asian, and European groups from 1000 Genomes Project. The reference set was the same as for the simulated phenotype. For the disease phenotypes, the study set consisted of British individuals, and the LD calculation set was the European population subset of the 1000 Genomes Project</a:t>
            </a:r>
            <a:endParaRPr lang="en-US" sz="1500" dirty="0"/>
          </a:p>
        </p:txBody>
      </p:sp>
    </p:spTree>
    <p:extLst>
      <p:ext uri="{BB962C8B-B14F-4D97-AF65-F5344CB8AC3E}">
        <p14:creationId xmlns:p14="http://schemas.microsoft.com/office/powerpoint/2010/main" val="3620322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03608-8A3E-7449-8577-D3F209F7B025}"/>
              </a:ext>
            </a:extLst>
          </p:cNvPr>
          <p:cNvSpPr>
            <a:spLocks noGrp="1"/>
          </p:cNvSpPr>
          <p:nvPr>
            <p:ph type="title"/>
          </p:nvPr>
        </p:nvSpPr>
        <p:spPr/>
        <p:txBody>
          <a:bodyPr/>
          <a:lstStyle/>
          <a:p>
            <a:r>
              <a:rPr lang="en-US" dirty="0" err="1"/>
              <a:t>MetaXcan</a:t>
            </a:r>
            <a:r>
              <a:rPr lang="en-US" dirty="0"/>
              <a:t>: S-</a:t>
            </a:r>
            <a:r>
              <a:rPr lang="en-US" dirty="0" err="1"/>
              <a:t>PrediXcan</a:t>
            </a:r>
            <a:r>
              <a:rPr lang="en-US" dirty="0"/>
              <a:t> “pipeline”/framework</a:t>
            </a:r>
          </a:p>
        </p:txBody>
      </p:sp>
      <p:sp>
        <p:nvSpPr>
          <p:cNvPr id="3" name="Content Placeholder 2">
            <a:extLst>
              <a:ext uri="{FF2B5EF4-FFF2-40B4-BE49-F238E27FC236}">
                <a16:creationId xmlns:a16="http://schemas.microsoft.com/office/drawing/2014/main" id="{1F2D8B19-E3AE-CE4A-ABC7-9F6012084A82}"/>
              </a:ext>
            </a:extLst>
          </p:cNvPr>
          <p:cNvSpPr>
            <a:spLocks noGrp="1"/>
          </p:cNvSpPr>
          <p:nvPr>
            <p:ph idx="1"/>
          </p:nvPr>
        </p:nvSpPr>
        <p:spPr>
          <a:xfrm>
            <a:off x="838200" y="1495842"/>
            <a:ext cx="10515600" cy="4351338"/>
          </a:xfrm>
        </p:spPr>
        <p:txBody>
          <a:bodyPr>
            <a:normAutofit fontScale="85000" lnSpcReduction="20000"/>
          </a:bodyPr>
          <a:lstStyle/>
          <a:p>
            <a:pPr marL="0" indent="0">
              <a:buNone/>
            </a:pPr>
            <a:r>
              <a:rPr lang="en-US" dirty="0"/>
              <a:t>S-</a:t>
            </a:r>
            <a:r>
              <a:rPr lang="en-US" dirty="0" err="1"/>
              <a:t>PrediXcan</a:t>
            </a:r>
            <a:r>
              <a:rPr lang="en-US" dirty="0"/>
              <a:t> combines GWAS signals and </a:t>
            </a:r>
            <a:r>
              <a:rPr lang="en-US" dirty="0" err="1"/>
              <a:t>eQTL</a:t>
            </a:r>
            <a:r>
              <a:rPr lang="en-US" dirty="0"/>
              <a:t> signals based on linkage </a:t>
            </a:r>
            <a:r>
              <a:rPr lang="en-US" dirty="0" err="1"/>
              <a:t>disequilbrium</a:t>
            </a:r>
            <a:r>
              <a:rPr lang="en-US" dirty="0"/>
              <a:t>, and it outputs p-values relating gene expression to the GWAS trait.</a:t>
            </a:r>
          </a:p>
          <a:p>
            <a:pPr marL="0" indent="0">
              <a:buNone/>
            </a:pPr>
            <a:endParaRPr lang="en-US" dirty="0"/>
          </a:p>
          <a:p>
            <a:pPr marL="0" indent="0">
              <a:buNone/>
            </a:pPr>
            <a:r>
              <a:rPr lang="en-US" dirty="0"/>
              <a:t>If a gene is significant in S-</a:t>
            </a:r>
            <a:r>
              <a:rPr lang="en-US" dirty="0" err="1"/>
              <a:t>PrediXcan</a:t>
            </a:r>
            <a:r>
              <a:rPr lang="en-US" dirty="0"/>
              <a:t>, it could possibly be the result of “LD contamination” due to nearby but independent </a:t>
            </a:r>
            <a:r>
              <a:rPr lang="en-US" dirty="0" err="1"/>
              <a:t>eQTL</a:t>
            </a:r>
            <a:r>
              <a:rPr lang="en-US" dirty="0"/>
              <a:t>/GWAS signals.</a:t>
            </a:r>
          </a:p>
          <a:p>
            <a:pPr marL="0" indent="0">
              <a:buNone/>
            </a:pPr>
            <a:endParaRPr lang="en-US" dirty="0"/>
          </a:p>
          <a:p>
            <a:pPr marL="0" indent="0">
              <a:buNone/>
            </a:pPr>
            <a:r>
              <a:rPr lang="en-US" dirty="0"/>
              <a:t>In the suggested pipeline, S-</a:t>
            </a:r>
            <a:r>
              <a:rPr lang="en-US" dirty="0" err="1"/>
              <a:t>PrediXcan</a:t>
            </a:r>
            <a:r>
              <a:rPr lang="en-US" dirty="0"/>
              <a:t> results should be filtered to exclude associations based on “non-colocalized” signals.</a:t>
            </a:r>
          </a:p>
          <a:p>
            <a:pPr marL="0" indent="0">
              <a:buNone/>
            </a:pPr>
            <a:br>
              <a:rPr lang="en-US" dirty="0"/>
            </a:br>
            <a:r>
              <a:rPr lang="en-US" dirty="0"/>
              <a:t>The authors have made available data/tools for this.</a:t>
            </a:r>
          </a:p>
          <a:p>
            <a:pPr marL="0" indent="0">
              <a:buNone/>
            </a:pPr>
            <a:r>
              <a:rPr lang="en-US" dirty="0">
                <a:hlinkClick r:id="rId2"/>
              </a:rPr>
              <a:t>http://gene2pheno.org</a:t>
            </a:r>
            <a:endParaRPr lang="en-US" dirty="0"/>
          </a:p>
          <a:p>
            <a:pPr marL="0" indent="0">
              <a:buNone/>
            </a:pPr>
            <a:r>
              <a:rPr lang="en-US" dirty="0">
                <a:hlinkClick r:id="rId3"/>
              </a:rPr>
              <a:t>https://github.com/hakyimlab/phenomexcan</a:t>
            </a:r>
            <a:endParaRPr lang="en-US" dirty="0"/>
          </a:p>
          <a:p>
            <a:pPr marL="0" indent="0">
              <a:buNone/>
            </a:pPr>
            <a:endParaRPr lang="en-US" dirty="0"/>
          </a:p>
        </p:txBody>
      </p:sp>
    </p:spTree>
    <p:extLst>
      <p:ext uri="{BB962C8B-B14F-4D97-AF65-F5344CB8AC3E}">
        <p14:creationId xmlns:p14="http://schemas.microsoft.com/office/powerpoint/2010/main" val="1028897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12952-D7F8-BA4A-8081-4FC862080448}"/>
              </a:ext>
            </a:extLst>
          </p:cNvPr>
          <p:cNvSpPr>
            <a:spLocks noGrp="1"/>
          </p:cNvSpPr>
          <p:nvPr>
            <p:ph type="title"/>
          </p:nvPr>
        </p:nvSpPr>
        <p:spPr/>
        <p:txBody>
          <a:bodyPr/>
          <a:lstStyle/>
          <a:p>
            <a:r>
              <a:rPr lang="en-US" dirty="0"/>
              <a:t>S-</a:t>
            </a:r>
            <a:r>
              <a:rPr lang="en-US" dirty="0" err="1"/>
              <a:t>PrediXcan</a:t>
            </a:r>
            <a:r>
              <a:rPr lang="en-US" dirty="0"/>
              <a:t>/</a:t>
            </a:r>
            <a:r>
              <a:rPr lang="en-US" dirty="0" err="1"/>
              <a:t>MetaXcan</a:t>
            </a:r>
            <a:r>
              <a:rPr lang="en-US" dirty="0"/>
              <a:t> implementation</a:t>
            </a:r>
          </a:p>
        </p:txBody>
      </p:sp>
      <p:sp>
        <p:nvSpPr>
          <p:cNvPr id="3" name="Content Placeholder 2">
            <a:extLst>
              <a:ext uri="{FF2B5EF4-FFF2-40B4-BE49-F238E27FC236}">
                <a16:creationId xmlns:a16="http://schemas.microsoft.com/office/drawing/2014/main" id="{43712AB0-FC11-FF48-BC9B-73FD458D6D7D}"/>
              </a:ext>
            </a:extLst>
          </p:cNvPr>
          <p:cNvSpPr>
            <a:spLocks noGrp="1"/>
          </p:cNvSpPr>
          <p:nvPr>
            <p:ph idx="1"/>
          </p:nvPr>
        </p:nvSpPr>
        <p:spPr/>
        <p:txBody>
          <a:bodyPr/>
          <a:lstStyle/>
          <a:p>
            <a:pPr marL="0" indent="0">
              <a:buNone/>
            </a:pPr>
            <a:r>
              <a:rPr lang="en-US" dirty="0"/>
              <a:t>S-</a:t>
            </a:r>
            <a:r>
              <a:rPr lang="en-US" dirty="0" err="1"/>
              <a:t>PrediXcan</a:t>
            </a:r>
            <a:r>
              <a:rPr lang="en-US" dirty="0"/>
              <a:t>/</a:t>
            </a:r>
            <a:r>
              <a:rPr lang="en-US" dirty="0" err="1"/>
              <a:t>MetaXcan</a:t>
            </a:r>
            <a:r>
              <a:rPr lang="en-US" dirty="0"/>
              <a:t> is implemented in Python</a:t>
            </a:r>
            <a:br>
              <a:rPr lang="en-US" dirty="0"/>
            </a:br>
            <a:r>
              <a:rPr lang="en-US" dirty="0"/>
              <a:t>https://</a:t>
            </a:r>
            <a:r>
              <a:rPr lang="en-US" dirty="0" err="1"/>
              <a:t>github.com</a:t>
            </a:r>
            <a:r>
              <a:rPr lang="en-US" dirty="0"/>
              <a:t>/</a:t>
            </a:r>
            <a:r>
              <a:rPr lang="en-US" dirty="0" err="1"/>
              <a:t>hakyimlab</a:t>
            </a:r>
            <a:r>
              <a:rPr lang="en-US" dirty="0"/>
              <a:t>/</a:t>
            </a:r>
            <a:r>
              <a:rPr lang="en-US" dirty="0" err="1"/>
              <a:t>MetaXcan</a:t>
            </a:r>
            <a:endParaRPr lang="en-US" dirty="0"/>
          </a:p>
        </p:txBody>
      </p:sp>
      <p:pic>
        <p:nvPicPr>
          <p:cNvPr id="4" name="Picture 3">
            <a:extLst>
              <a:ext uri="{FF2B5EF4-FFF2-40B4-BE49-F238E27FC236}">
                <a16:creationId xmlns:a16="http://schemas.microsoft.com/office/drawing/2014/main" id="{B1C59C9B-53C4-2A42-BE46-9A18AD0FFA55}"/>
              </a:ext>
            </a:extLst>
          </p:cNvPr>
          <p:cNvPicPr>
            <a:picLocks noChangeAspect="1"/>
          </p:cNvPicPr>
          <p:nvPr/>
        </p:nvPicPr>
        <p:blipFill>
          <a:blip r:embed="rId2"/>
          <a:stretch>
            <a:fillRect/>
          </a:stretch>
        </p:blipFill>
        <p:spPr>
          <a:xfrm>
            <a:off x="1455712" y="2756103"/>
            <a:ext cx="8752590" cy="3949835"/>
          </a:xfrm>
          <a:prstGeom prst="rect">
            <a:avLst/>
          </a:prstGeom>
        </p:spPr>
      </p:pic>
    </p:spTree>
    <p:extLst>
      <p:ext uri="{BB962C8B-B14F-4D97-AF65-F5344CB8AC3E}">
        <p14:creationId xmlns:p14="http://schemas.microsoft.com/office/powerpoint/2010/main" val="2503678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51448-FA1F-234A-ABC7-16C8B47E981A}"/>
              </a:ext>
            </a:extLst>
          </p:cNvPr>
          <p:cNvSpPr>
            <a:spLocks noGrp="1"/>
          </p:cNvSpPr>
          <p:nvPr>
            <p:ph type="title"/>
          </p:nvPr>
        </p:nvSpPr>
        <p:spPr/>
        <p:txBody>
          <a:bodyPr/>
          <a:lstStyle/>
          <a:p>
            <a:r>
              <a:rPr lang="en-US" dirty="0"/>
              <a:t>S-</a:t>
            </a:r>
            <a:r>
              <a:rPr lang="en-US" dirty="0" err="1"/>
              <a:t>PrediXcan</a:t>
            </a:r>
            <a:r>
              <a:rPr lang="en-US" dirty="0"/>
              <a:t>/</a:t>
            </a:r>
            <a:r>
              <a:rPr lang="en-US" dirty="0" err="1"/>
              <a:t>MetaXcan</a:t>
            </a:r>
            <a:r>
              <a:rPr lang="en-US" dirty="0"/>
              <a:t> implementation</a:t>
            </a:r>
          </a:p>
        </p:txBody>
      </p:sp>
      <p:pic>
        <p:nvPicPr>
          <p:cNvPr id="4" name="Content Placeholder 3">
            <a:extLst>
              <a:ext uri="{FF2B5EF4-FFF2-40B4-BE49-F238E27FC236}">
                <a16:creationId xmlns:a16="http://schemas.microsoft.com/office/drawing/2014/main" id="{476C81EE-38A9-AA4A-9390-A095B1135FE9}"/>
              </a:ext>
            </a:extLst>
          </p:cNvPr>
          <p:cNvPicPr>
            <a:picLocks noGrp="1" noChangeAspect="1"/>
          </p:cNvPicPr>
          <p:nvPr>
            <p:ph idx="1"/>
          </p:nvPr>
        </p:nvPicPr>
        <p:blipFill>
          <a:blip r:embed="rId2"/>
          <a:stretch>
            <a:fillRect/>
          </a:stretch>
        </p:blipFill>
        <p:spPr>
          <a:xfrm>
            <a:off x="838200" y="2368283"/>
            <a:ext cx="10515600" cy="3266021"/>
          </a:xfrm>
          <a:prstGeom prst="rect">
            <a:avLst/>
          </a:prstGeom>
        </p:spPr>
      </p:pic>
    </p:spTree>
    <p:extLst>
      <p:ext uri="{BB962C8B-B14F-4D97-AF65-F5344CB8AC3E}">
        <p14:creationId xmlns:p14="http://schemas.microsoft.com/office/powerpoint/2010/main" val="1433300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1612-3C29-ED48-AF6C-0436C64687D7}"/>
              </a:ext>
            </a:extLst>
          </p:cNvPr>
          <p:cNvSpPr>
            <a:spLocks noGrp="1"/>
          </p:cNvSpPr>
          <p:nvPr>
            <p:ph type="title"/>
          </p:nvPr>
        </p:nvSpPr>
        <p:spPr/>
        <p:txBody>
          <a:bodyPr/>
          <a:lstStyle/>
          <a:p>
            <a:r>
              <a:rPr lang="en-US" dirty="0"/>
              <a:t>Further extension: (S-)</a:t>
            </a:r>
            <a:r>
              <a:rPr lang="en-US" dirty="0" err="1"/>
              <a:t>MultiXcan</a:t>
            </a:r>
            <a:endParaRPr lang="en-US" dirty="0"/>
          </a:p>
        </p:txBody>
      </p:sp>
      <p:sp>
        <p:nvSpPr>
          <p:cNvPr id="4" name="Rectangle 3">
            <a:extLst>
              <a:ext uri="{FF2B5EF4-FFF2-40B4-BE49-F238E27FC236}">
                <a16:creationId xmlns:a16="http://schemas.microsoft.com/office/drawing/2014/main" id="{F5058F26-0610-3042-957C-16CD507F95DA}"/>
              </a:ext>
            </a:extLst>
          </p:cNvPr>
          <p:cNvSpPr/>
          <p:nvPr/>
        </p:nvSpPr>
        <p:spPr>
          <a:xfrm>
            <a:off x="199868" y="2042171"/>
            <a:ext cx="6096000" cy="2031325"/>
          </a:xfrm>
          <a:prstGeom prst="rect">
            <a:avLst/>
          </a:prstGeom>
        </p:spPr>
        <p:txBody>
          <a:bodyPr>
            <a:spAutoFit/>
          </a:bodyPr>
          <a:lstStyle/>
          <a:p>
            <a:r>
              <a:rPr lang="en-US" dirty="0">
                <a:latin typeface="Helvetica" pitchFamily="2" charset="0"/>
              </a:rPr>
              <a:t>“We develop a new method, </a:t>
            </a:r>
            <a:r>
              <a:rPr lang="en-US" dirty="0" err="1">
                <a:latin typeface="Helvetica" pitchFamily="2" charset="0"/>
              </a:rPr>
              <a:t>MultiXcan</a:t>
            </a:r>
            <a:r>
              <a:rPr lang="en-US" dirty="0">
                <a:latin typeface="Helvetica" pitchFamily="2" charset="0"/>
              </a:rPr>
              <a:t>, to test the mediating role of gene expression variation on complex traits, integrating information available across multiple tissue studies. We show this approach has higher power than traditional single-tissue methods. We extend this method to use only summary-statistics from public GWAS.”</a:t>
            </a:r>
            <a:endParaRPr lang="en-US" dirty="0"/>
          </a:p>
        </p:txBody>
      </p:sp>
      <p:sp>
        <p:nvSpPr>
          <p:cNvPr id="6" name="Rectangle 5">
            <a:extLst>
              <a:ext uri="{FF2B5EF4-FFF2-40B4-BE49-F238E27FC236}">
                <a16:creationId xmlns:a16="http://schemas.microsoft.com/office/drawing/2014/main" id="{74222981-2EF6-E849-8B20-4834529E05D3}"/>
              </a:ext>
            </a:extLst>
          </p:cNvPr>
          <p:cNvSpPr/>
          <p:nvPr/>
        </p:nvSpPr>
        <p:spPr>
          <a:xfrm>
            <a:off x="199868" y="4959584"/>
            <a:ext cx="6096000" cy="1754326"/>
          </a:xfrm>
          <a:prstGeom prst="rect">
            <a:avLst/>
          </a:prstGeom>
        </p:spPr>
        <p:txBody>
          <a:bodyPr>
            <a:spAutoFit/>
          </a:bodyPr>
          <a:lstStyle/>
          <a:p>
            <a:r>
              <a:rPr lang="en-US" dirty="0" err="1">
                <a:latin typeface="BlinkMacSystemFont"/>
              </a:rPr>
              <a:t>Barbeira</a:t>
            </a:r>
            <a:r>
              <a:rPr lang="en-US" dirty="0">
                <a:latin typeface="BlinkMacSystemFont"/>
              </a:rPr>
              <a:t>, A. N., </a:t>
            </a:r>
            <a:r>
              <a:rPr lang="en-US" dirty="0" err="1">
                <a:latin typeface="BlinkMacSystemFont"/>
              </a:rPr>
              <a:t>Pividori</a:t>
            </a:r>
            <a:r>
              <a:rPr lang="en-US" dirty="0">
                <a:latin typeface="BlinkMacSystemFont"/>
              </a:rPr>
              <a:t>, M., Zheng, J., Wheeler, H. E., Nicolae, D. L., &amp; </a:t>
            </a:r>
            <a:r>
              <a:rPr lang="en-US" dirty="0" err="1">
                <a:latin typeface="BlinkMacSystemFont"/>
              </a:rPr>
              <a:t>Im</a:t>
            </a:r>
            <a:r>
              <a:rPr lang="en-US" dirty="0">
                <a:latin typeface="BlinkMacSystemFont"/>
              </a:rPr>
              <a:t>, H. K. (2019). Integrating predicted transcriptome from multiple tissues improves association detection. </a:t>
            </a:r>
            <a:r>
              <a:rPr lang="en-US" i="1" dirty="0" err="1">
                <a:latin typeface="BlinkMacSystemFont"/>
              </a:rPr>
              <a:t>PLoS</a:t>
            </a:r>
            <a:r>
              <a:rPr lang="en-US" i="1" dirty="0">
                <a:latin typeface="BlinkMacSystemFont"/>
              </a:rPr>
              <a:t> genetics</a:t>
            </a:r>
            <a:r>
              <a:rPr lang="en-US" dirty="0">
                <a:latin typeface="BlinkMacSystemFont"/>
              </a:rPr>
              <a:t>, </a:t>
            </a:r>
            <a:r>
              <a:rPr lang="en-US" i="1" dirty="0">
                <a:latin typeface="BlinkMacSystemFont"/>
              </a:rPr>
              <a:t>15</a:t>
            </a:r>
            <a:r>
              <a:rPr lang="en-US" dirty="0">
                <a:latin typeface="BlinkMacSystemFont"/>
              </a:rPr>
              <a:t>(1), e1007889. </a:t>
            </a:r>
            <a:r>
              <a:rPr lang="en-US" dirty="0">
                <a:latin typeface="BlinkMacSystemFont"/>
                <a:hlinkClick r:id="rId3"/>
              </a:rPr>
              <a:t>https://doi.org/10.1371/journal.pgen.1007889</a:t>
            </a:r>
            <a:endParaRPr lang="en-US" dirty="0">
              <a:latin typeface="BlinkMacSystemFont"/>
            </a:endParaRPr>
          </a:p>
          <a:p>
            <a:r>
              <a:rPr lang="en-US" dirty="0">
                <a:hlinkClick r:id="rId4"/>
              </a:rPr>
              <a:t>https://pubmed.ncbi.nlm.nih.gov/30668570/</a:t>
            </a:r>
            <a:r>
              <a:rPr lang="en-US" dirty="0"/>
              <a:t> </a:t>
            </a:r>
          </a:p>
        </p:txBody>
      </p:sp>
      <p:sp>
        <p:nvSpPr>
          <p:cNvPr id="7" name="Rectangle 6">
            <a:extLst>
              <a:ext uri="{FF2B5EF4-FFF2-40B4-BE49-F238E27FC236}">
                <a16:creationId xmlns:a16="http://schemas.microsoft.com/office/drawing/2014/main" id="{34A7A5D4-6576-6D4D-B818-C77BC3B961A7}"/>
              </a:ext>
            </a:extLst>
          </p:cNvPr>
          <p:cNvSpPr/>
          <p:nvPr/>
        </p:nvSpPr>
        <p:spPr>
          <a:xfrm>
            <a:off x="6096000" y="1955777"/>
            <a:ext cx="6096000" cy="2308324"/>
          </a:xfrm>
          <a:prstGeom prst="rect">
            <a:avLst/>
          </a:prstGeom>
        </p:spPr>
        <p:txBody>
          <a:bodyPr>
            <a:spAutoFit/>
          </a:bodyPr>
          <a:lstStyle/>
          <a:p>
            <a:r>
              <a:rPr lang="en-US" dirty="0">
                <a:latin typeface="-apple-system"/>
                <a:hlinkClick r:id="rId5">
                  <a:extLst>
                    <a:ext uri="{A12FA001-AC4F-418D-AE19-62706E023703}">
                      <ahyp:hlinkClr xmlns:ahyp="http://schemas.microsoft.com/office/drawing/2018/hyperlinkcolor" val="tx"/>
                    </a:ext>
                  </a:extLst>
                </a:hlinkClick>
              </a:rPr>
              <a:t>“MultiXcan</a:t>
            </a:r>
            <a:r>
              <a:rPr lang="en-US" dirty="0">
                <a:latin typeface="-apple-system"/>
              </a:rPr>
              <a:t> (</a:t>
            </a:r>
            <a:r>
              <a:rPr lang="en-US" b="1" dirty="0" err="1">
                <a:latin typeface="-apple-system"/>
              </a:rPr>
              <a:t>MulTiXcan.py</a:t>
            </a:r>
            <a:r>
              <a:rPr lang="en-US" dirty="0">
                <a:latin typeface="-apple-system"/>
              </a:rPr>
              <a:t>) and S-</a:t>
            </a:r>
            <a:r>
              <a:rPr lang="en-US" dirty="0" err="1">
                <a:latin typeface="-apple-system"/>
              </a:rPr>
              <a:t>MultiXcan</a:t>
            </a:r>
            <a:r>
              <a:rPr lang="en-US" dirty="0">
                <a:latin typeface="-apple-system"/>
              </a:rPr>
              <a:t> (</a:t>
            </a:r>
            <a:r>
              <a:rPr lang="en-US" b="1" dirty="0" err="1">
                <a:latin typeface="-apple-system"/>
              </a:rPr>
              <a:t>SMulTiXcan.py</a:t>
            </a:r>
            <a:r>
              <a:rPr lang="en-US" dirty="0">
                <a:latin typeface="-apple-system"/>
              </a:rPr>
              <a:t>) compute </a:t>
            </a:r>
            <a:r>
              <a:rPr lang="en-US" dirty="0" err="1">
                <a:latin typeface="-apple-system"/>
              </a:rPr>
              <a:t>omic</a:t>
            </a:r>
            <a:r>
              <a:rPr lang="en-US" dirty="0">
                <a:latin typeface="-apple-system"/>
              </a:rPr>
              <a:t> associations, integrating measurements across tissues while factoring correlation. For example, if you have prediction models, each trained on different regions of the brain, </a:t>
            </a:r>
            <a:r>
              <a:rPr lang="en-US" dirty="0" err="1">
                <a:latin typeface="-apple-system"/>
              </a:rPr>
              <a:t>MulTiXcan</a:t>
            </a:r>
            <a:r>
              <a:rPr lang="en-US" dirty="0">
                <a:latin typeface="-apple-system"/>
              </a:rPr>
              <a:t> will combine the information across all experiments. This is effectively a meta-analysis across tissues, where each tissue is an experiment and we </a:t>
            </a:r>
            <a:r>
              <a:rPr lang="en-US" dirty="0" err="1">
                <a:latin typeface="-apple-system"/>
              </a:rPr>
              <a:t>explictly</a:t>
            </a:r>
            <a:r>
              <a:rPr lang="en-US" dirty="0">
                <a:latin typeface="-apple-system"/>
              </a:rPr>
              <a:t> account for correlation.”</a:t>
            </a:r>
            <a:endParaRPr lang="en-US" dirty="0"/>
          </a:p>
        </p:txBody>
      </p:sp>
      <p:cxnSp>
        <p:nvCxnSpPr>
          <p:cNvPr id="9" name="Straight Connector 8">
            <a:extLst>
              <a:ext uri="{FF2B5EF4-FFF2-40B4-BE49-F238E27FC236}">
                <a16:creationId xmlns:a16="http://schemas.microsoft.com/office/drawing/2014/main" id="{D0BA1A99-B983-4F4F-A175-D4987FCD983C}"/>
              </a:ext>
            </a:extLst>
          </p:cNvPr>
          <p:cNvCxnSpPr/>
          <p:nvPr/>
        </p:nvCxnSpPr>
        <p:spPr>
          <a:xfrm>
            <a:off x="6046033" y="1835994"/>
            <a:ext cx="0" cy="44750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3DA3650-C524-6540-8B37-687C45998C67}"/>
              </a:ext>
            </a:extLst>
          </p:cNvPr>
          <p:cNvSpPr/>
          <p:nvPr/>
        </p:nvSpPr>
        <p:spPr>
          <a:xfrm>
            <a:off x="6096000" y="4965523"/>
            <a:ext cx="4055149" cy="369332"/>
          </a:xfrm>
          <a:prstGeom prst="rect">
            <a:avLst/>
          </a:prstGeom>
        </p:spPr>
        <p:txBody>
          <a:bodyPr wrap="none">
            <a:spAutoFit/>
          </a:bodyPr>
          <a:lstStyle/>
          <a:p>
            <a:r>
              <a:rPr lang="en-US" dirty="0"/>
              <a:t>https://</a:t>
            </a:r>
            <a:r>
              <a:rPr lang="en-US" dirty="0" err="1"/>
              <a:t>github.com</a:t>
            </a:r>
            <a:r>
              <a:rPr lang="en-US" dirty="0"/>
              <a:t>/</a:t>
            </a:r>
            <a:r>
              <a:rPr lang="en-US" dirty="0" err="1"/>
              <a:t>hakyimlab</a:t>
            </a:r>
            <a:r>
              <a:rPr lang="en-US" dirty="0"/>
              <a:t>/</a:t>
            </a:r>
            <a:r>
              <a:rPr lang="en-US" dirty="0" err="1"/>
              <a:t>MetaXcan</a:t>
            </a:r>
            <a:endParaRPr lang="en-US" dirty="0"/>
          </a:p>
        </p:txBody>
      </p:sp>
    </p:spTree>
    <p:extLst>
      <p:ext uri="{BB962C8B-B14F-4D97-AF65-F5344CB8AC3E}">
        <p14:creationId xmlns:p14="http://schemas.microsoft.com/office/powerpoint/2010/main" val="1166156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8AA12-6021-2F41-8F56-B6D58437379E}"/>
              </a:ext>
            </a:extLst>
          </p:cNvPr>
          <p:cNvSpPr>
            <a:spLocks noGrp="1"/>
          </p:cNvSpPr>
          <p:nvPr>
            <p:ph type="title"/>
          </p:nvPr>
        </p:nvSpPr>
        <p:spPr/>
        <p:txBody>
          <a:bodyPr/>
          <a:lstStyle/>
          <a:p>
            <a:r>
              <a:rPr lang="en-US" dirty="0"/>
              <a:t>Further evaluation of </a:t>
            </a:r>
            <a:r>
              <a:rPr lang="en-US" dirty="0" err="1"/>
              <a:t>PrediXcan</a:t>
            </a:r>
            <a:endParaRPr lang="en-US" dirty="0"/>
          </a:p>
        </p:txBody>
      </p:sp>
      <p:sp>
        <p:nvSpPr>
          <p:cNvPr id="3" name="Content Placeholder 2">
            <a:extLst>
              <a:ext uri="{FF2B5EF4-FFF2-40B4-BE49-F238E27FC236}">
                <a16:creationId xmlns:a16="http://schemas.microsoft.com/office/drawing/2014/main" id="{921CE769-F1A1-BD4D-8513-3295CA7D8823}"/>
              </a:ext>
            </a:extLst>
          </p:cNvPr>
          <p:cNvSpPr>
            <a:spLocks noGrp="1"/>
          </p:cNvSpPr>
          <p:nvPr>
            <p:ph idx="1"/>
          </p:nvPr>
        </p:nvSpPr>
        <p:spPr/>
        <p:txBody>
          <a:bodyPr>
            <a:normAutofit/>
          </a:bodyPr>
          <a:lstStyle/>
          <a:p>
            <a:pPr marL="0" indent="0">
              <a:buNone/>
            </a:pPr>
            <a:r>
              <a:rPr lang="en-US" dirty="0"/>
              <a:t>“We tested the prediction accuracy of </a:t>
            </a:r>
            <a:r>
              <a:rPr lang="en-US" dirty="0" err="1"/>
              <a:t>PrediXcan</a:t>
            </a:r>
            <a:r>
              <a:rPr lang="en-US" dirty="0"/>
              <a:t> by comparing the predicted and observed gene expression levels, and also looked into some potential influential factors and a filter criterion with the aim of improving </a:t>
            </a:r>
            <a:r>
              <a:rPr lang="en-US" dirty="0" err="1"/>
              <a:t>PrediXcan</a:t>
            </a:r>
            <a:r>
              <a:rPr lang="en-US" dirty="0"/>
              <a:t> performance.”</a:t>
            </a:r>
          </a:p>
        </p:txBody>
      </p:sp>
      <p:sp>
        <p:nvSpPr>
          <p:cNvPr id="4" name="Rectangle 3">
            <a:extLst>
              <a:ext uri="{FF2B5EF4-FFF2-40B4-BE49-F238E27FC236}">
                <a16:creationId xmlns:a16="http://schemas.microsoft.com/office/drawing/2014/main" id="{E655701A-CD65-1046-B0A7-1C30E68A0C12}"/>
              </a:ext>
            </a:extLst>
          </p:cNvPr>
          <p:cNvSpPr/>
          <p:nvPr/>
        </p:nvSpPr>
        <p:spPr>
          <a:xfrm>
            <a:off x="838200" y="5903893"/>
            <a:ext cx="11112708" cy="954107"/>
          </a:xfrm>
          <a:prstGeom prst="rect">
            <a:avLst/>
          </a:prstGeom>
        </p:spPr>
        <p:txBody>
          <a:bodyPr wrap="square">
            <a:spAutoFit/>
          </a:bodyPr>
          <a:lstStyle/>
          <a:p>
            <a:r>
              <a:rPr lang="en-US" sz="1400" dirty="0">
                <a:latin typeface="arial" panose="020B0604020202020204" pitchFamily="34" charset="0"/>
              </a:rPr>
              <a:t>Li, B., Verma, S. S., </a:t>
            </a:r>
            <a:r>
              <a:rPr lang="en-US" sz="1400" dirty="0" err="1">
                <a:latin typeface="arial" panose="020B0604020202020204" pitchFamily="34" charset="0"/>
              </a:rPr>
              <a:t>Veturi</a:t>
            </a:r>
            <a:r>
              <a:rPr lang="en-US" sz="1400" dirty="0">
                <a:latin typeface="arial" panose="020B0604020202020204" pitchFamily="34" charset="0"/>
              </a:rPr>
              <a:t>, Y. C., Verma, A., Bradford, Y., Haas, D. W., &amp; Ritchie, M. D. (2018). Evaluation of </a:t>
            </a:r>
            <a:r>
              <a:rPr lang="en-US" sz="1400" dirty="0" err="1">
                <a:latin typeface="arial" panose="020B0604020202020204" pitchFamily="34" charset="0"/>
              </a:rPr>
              <a:t>PrediXcan</a:t>
            </a:r>
            <a:r>
              <a:rPr lang="en-US" sz="1400" dirty="0">
                <a:latin typeface="arial" panose="020B0604020202020204" pitchFamily="34" charset="0"/>
              </a:rPr>
              <a:t> for prioritizing GWAS associations and predicting gene expression. </a:t>
            </a:r>
            <a:r>
              <a:rPr lang="en-US" sz="1400" i="1" dirty="0">
                <a:latin typeface="arial" panose="020B0604020202020204" pitchFamily="34" charset="0"/>
              </a:rPr>
              <a:t>Pacific Symposium on Biocomputing. Pacific Symposium on Biocomputing</a:t>
            </a:r>
            <a:r>
              <a:rPr lang="en-US" sz="1400" dirty="0">
                <a:latin typeface="arial" panose="020B0604020202020204" pitchFamily="34" charset="0"/>
              </a:rPr>
              <a:t>, </a:t>
            </a:r>
            <a:r>
              <a:rPr lang="en-US" sz="1400" i="1" dirty="0">
                <a:latin typeface="arial" panose="020B0604020202020204" pitchFamily="34" charset="0"/>
              </a:rPr>
              <a:t>23</a:t>
            </a:r>
            <a:r>
              <a:rPr lang="en-US" sz="1400" dirty="0">
                <a:latin typeface="arial" panose="020B0604020202020204" pitchFamily="34" charset="0"/>
              </a:rPr>
              <a:t>, 448–459.</a:t>
            </a:r>
          </a:p>
          <a:p>
            <a:r>
              <a:rPr lang="en-US" sz="1400" dirty="0">
                <a:hlinkClick r:id="rId3"/>
              </a:rPr>
              <a:t>https://www.ncbi.nlm.nih.gov/pmc/articles/PMC5749400/</a:t>
            </a:r>
            <a:r>
              <a:rPr lang="en-US" sz="1400" dirty="0"/>
              <a:t> </a:t>
            </a:r>
          </a:p>
        </p:txBody>
      </p:sp>
    </p:spTree>
    <p:extLst>
      <p:ext uri="{BB962C8B-B14F-4D97-AF65-F5344CB8AC3E}">
        <p14:creationId xmlns:p14="http://schemas.microsoft.com/office/powerpoint/2010/main" val="2100924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7A0B5-85F5-3945-8CD7-A6655CFB2F93}"/>
              </a:ext>
            </a:extLst>
          </p:cNvPr>
          <p:cNvSpPr>
            <a:spLocks noGrp="1"/>
          </p:cNvSpPr>
          <p:nvPr>
            <p:ph type="title"/>
          </p:nvPr>
        </p:nvSpPr>
        <p:spPr>
          <a:xfrm>
            <a:off x="0" y="-210435"/>
            <a:ext cx="10515600" cy="1325563"/>
          </a:xfrm>
        </p:spPr>
        <p:txBody>
          <a:bodyPr/>
          <a:lstStyle/>
          <a:p>
            <a:r>
              <a:rPr lang="en-US" dirty="0"/>
              <a:t>Further evaluation of </a:t>
            </a:r>
            <a:r>
              <a:rPr lang="en-US" dirty="0" err="1"/>
              <a:t>PrediXcan</a:t>
            </a:r>
            <a:endParaRPr lang="en-US" dirty="0"/>
          </a:p>
        </p:txBody>
      </p:sp>
      <p:sp>
        <p:nvSpPr>
          <p:cNvPr id="3" name="Content Placeholder 2">
            <a:extLst>
              <a:ext uri="{FF2B5EF4-FFF2-40B4-BE49-F238E27FC236}">
                <a16:creationId xmlns:a16="http://schemas.microsoft.com/office/drawing/2014/main" id="{0CDA3F76-0969-B148-AE21-5FA6761F4368}"/>
              </a:ext>
            </a:extLst>
          </p:cNvPr>
          <p:cNvSpPr>
            <a:spLocks noGrp="1"/>
          </p:cNvSpPr>
          <p:nvPr>
            <p:ph idx="1"/>
          </p:nvPr>
        </p:nvSpPr>
        <p:spPr>
          <a:xfrm>
            <a:off x="140326" y="1375920"/>
            <a:ext cx="6725169" cy="4351338"/>
          </a:xfrm>
        </p:spPr>
        <p:txBody>
          <a:bodyPr>
            <a:normAutofit fontScale="85000" lnSpcReduction="10000"/>
          </a:bodyPr>
          <a:lstStyle/>
          <a:p>
            <a:pPr marL="0" indent="0">
              <a:buNone/>
            </a:pPr>
            <a:r>
              <a:rPr lang="en-US" dirty="0"/>
              <a:t>“prediction accuracy was overall</a:t>
            </a:r>
            <a:br>
              <a:rPr lang="en-US" dirty="0"/>
            </a:br>
            <a:r>
              <a:rPr lang="en-US" dirty="0"/>
              <a:t>unsatisfactory as most genes had</a:t>
            </a:r>
            <a:br>
              <a:rPr lang="en-US" dirty="0"/>
            </a:br>
            <a:r>
              <a:rPr lang="en-US" dirty="0"/>
              <a:t>accuracy estimates near 0”</a:t>
            </a:r>
          </a:p>
          <a:p>
            <a:pPr marL="0" indent="0">
              <a:buNone/>
            </a:pPr>
            <a:r>
              <a:rPr lang="en-US" dirty="0"/>
              <a:t>“For the two whole blood models,</a:t>
            </a:r>
            <a:br>
              <a:rPr lang="en-US" dirty="0"/>
            </a:br>
            <a:r>
              <a:rPr lang="en-US" dirty="0"/>
              <a:t>the directionality estimates centered on zero</a:t>
            </a:r>
            <a:br>
              <a:rPr lang="en-US" dirty="0"/>
            </a:br>
            <a:r>
              <a:rPr lang="en-US" dirty="0"/>
              <a:t>with a small standard deviation,</a:t>
            </a:r>
            <a:br>
              <a:rPr lang="en-US" dirty="0"/>
            </a:br>
            <a:r>
              <a:rPr lang="en-US" dirty="0"/>
              <a:t>which suggested that most predicted</a:t>
            </a:r>
            <a:br>
              <a:rPr lang="en-US" dirty="0"/>
            </a:br>
            <a:r>
              <a:rPr lang="en-US" dirty="0"/>
              <a:t>gene expression levels did not correlate</a:t>
            </a:r>
            <a:br>
              <a:rPr lang="en-US" dirty="0"/>
            </a:br>
            <a:r>
              <a:rPr lang="en-US" dirty="0"/>
              <a:t>with the observed gene expression levels ”</a:t>
            </a:r>
          </a:p>
          <a:p>
            <a:pPr marL="0" indent="0">
              <a:buNone/>
            </a:pPr>
            <a:endParaRPr lang="en-US" dirty="0"/>
          </a:p>
          <a:p>
            <a:pPr marL="0" indent="0">
              <a:buNone/>
            </a:pPr>
            <a:r>
              <a:rPr lang="en-US" dirty="0"/>
              <a:t>Authors suggest filtering to enrich for genes</a:t>
            </a:r>
            <a:br>
              <a:rPr lang="en-US" dirty="0"/>
            </a:br>
            <a:r>
              <a:rPr lang="en-US" dirty="0"/>
              <a:t>that have similar predictions for the same tissue</a:t>
            </a:r>
            <a:br>
              <a:rPr lang="en-US" dirty="0"/>
            </a:br>
            <a:r>
              <a:rPr lang="en-US" dirty="0"/>
              <a:t>based on models built from two or more databases</a:t>
            </a:r>
          </a:p>
        </p:txBody>
      </p:sp>
      <p:pic>
        <p:nvPicPr>
          <p:cNvPr id="4" name="Picture 3">
            <a:extLst>
              <a:ext uri="{FF2B5EF4-FFF2-40B4-BE49-F238E27FC236}">
                <a16:creationId xmlns:a16="http://schemas.microsoft.com/office/drawing/2014/main" id="{49C52661-2BAE-3949-88D1-2ADF4D069C79}"/>
              </a:ext>
            </a:extLst>
          </p:cNvPr>
          <p:cNvPicPr>
            <a:picLocks noChangeAspect="1"/>
          </p:cNvPicPr>
          <p:nvPr/>
        </p:nvPicPr>
        <p:blipFill>
          <a:blip r:embed="rId3"/>
          <a:stretch>
            <a:fillRect/>
          </a:stretch>
        </p:blipFill>
        <p:spPr>
          <a:xfrm>
            <a:off x="6971674" y="720049"/>
            <a:ext cx="5080000" cy="5118100"/>
          </a:xfrm>
          <a:prstGeom prst="rect">
            <a:avLst/>
          </a:prstGeom>
        </p:spPr>
      </p:pic>
      <p:sp>
        <p:nvSpPr>
          <p:cNvPr id="5" name="Rectangle 4">
            <a:extLst>
              <a:ext uri="{FF2B5EF4-FFF2-40B4-BE49-F238E27FC236}">
                <a16:creationId xmlns:a16="http://schemas.microsoft.com/office/drawing/2014/main" id="{DF1A6578-537E-A745-9B67-AA2178D26ED0}"/>
              </a:ext>
            </a:extLst>
          </p:cNvPr>
          <p:cNvSpPr/>
          <p:nvPr/>
        </p:nvSpPr>
        <p:spPr>
          <a:xfrm>
            <a:off x="4726898" y="5838149"/>
            <a:ext cx="7654977" cy="923330"/>
          </a:xfrm>
          <a:prstGeom prst="rect">
            <a:avLst/>
          </a:prstGeom>
        </p:spPr>
        <p:txBody>
          <a:bodyPr wrap="square">
            <a:spAutoFit/>
          </a:bodyPr>
          <a:lstStyle/>
          <a:p>
            <a:r>
              <a:rPr lang="en-US" dirty="0">
                <a:latin typeface="Times New Roman" panose="02020603050405020304" pitchFamily="18" charset="0"/>
              </a:rPr>
              <a:t>Performance of prediction directionality of </a:t>
            </a:r>
            <a:r>
              <a:rPr lang="en-US" dirty="0" err="1">
                <a:latin typeface="Times New Roman" panose="02020603050405020304" pitchFamily="18" charset="0"/>
              </a:rPr>
              <a:t>PrediXcan</a:t>
            </a:r>
            <a:r>
              <a:rPr lang="en-US" dirty="0">
                <a:latin typeface="Times New Roman" panose="02020603050405020304" pitchFamily="18" charset="0"/>
              </a:rPr>
              <a:t> models, DGN (top) and </a:t>
            </a:r>
            <a:r>
              <a:rPr lang="en-US" dirty="0" err="1">
                <a:latin typeface="Times New Roman" panose="02020603050405020304" pitchFamily="18" charset="0"/>
              </a:rPr>
              <a:t>GTEx</a:t>
            </a:r>
            <a:r>
              <a:rPr lang="en-US" dirty="0">
                <a:latin typeface="Times New Roman" panose="02020603050405020304" pitchFamily="18" charset="0"/>
              </a:rPr>
              <a:t> (bottom), on the YRI cohort. Directionality was computed between predicted and observed gene expression levels.</a:t>
            </a:r>
            <a:endParaRPr lang="en-US" dirty="0"/>
          </a:p>
        </p:txBody>
      </p:sp>
    </p:spTree>
    <p:extLst>
      <p:ext uri="{BB962C8B-B14F-4D97-AF65-F5344CB8AC3E}">
        <p14:creationId xmlns:p14="http://schemas.microsoft.com/office/powerpoint/2010/main" val="2826847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00E5-1049-3A45-B247-DCD5B6DE11C9}"/>
              </a:ext>
            </a:extLst>
          </p:cNvPr>
          <p:cNvSpPr>
            <a:spLocks noGrp="1"/>
          </p:cNvSpPr>
          <p:nvPr>
            <p:ph type="title"/>
          </p:nvPr>
        </p:nvSpPr>
        <p:spPr/>
        <p:txBody>
          <a:bodyPr/>
          <a:lstStyle/>
          <a:p>
            <a:r>
              <a:rPr lang="en-US" dirty="0"/>
              <a:t>Further evaluation of </a:t>
            </a:r>
            <a:r>
              <a:rPr lang="en-US" dirty="0" err="1"/>
              <a:t>PrediXcan</a:t>
            </a:r>
            <a:endParaRPr lang="en-US" dirty="0"/>
          </a:p>
        </p:txBody>
      </p:sp>
      <p:sp>
        <p:nvSpPr>
          <p:cNvPr id="3" name="Content Placeholder 2">
            <a:extLst>
              <a:ext uri="{FF2B5EF4-FFF2-40B4-BE49-F238E27FC236}">
                <a16:creationId xmlns:a16="http://schemas.microsoft.com/office/drawing/2014/main" id="{FF83722C-5057-6248-8485-4A7D23D43A99}"/>
              </a:ext>
            </a:extLst>
          </p:cNvPr>
          <p:cNvSpPr>
            <a:spLocks noGrp="1"/>
          </p:cNvSpPr>
          <p:nvPr>
            <p:ph idx="1"/>
          </p:nvPr>
        </p:nvSpPr>
        <p:spPr/>
        <p:txBody>
          <a:bodyPr>
            <a:normAutofit fontScale="92500"/>
          </a:bodyPr>
          <a:lstStyle/>
          <a:p>
            <a:pPr marL="0" indent="0">
              <a:buNone/>
            </a:pPr>
            <a:r>
              <a:rPr lang="en-US" sz="2500" dirty="0"/>
              <a:t>How useful is </a:t>
            </a:r>
            <a:r>
              <a:rPr lang="en-US" sz="2500" dirty="0" err="1"/>
              <a:t>PrediXcan</a:t>
            </a:r>
            <a:r>
              <a:rPr lang="en-US" sz="2500" dirty="0"/>
              <a:t> for prioritizing association results (from GWAS, e.g.)?</a:t>
            </a:r>
          </a:p>
          <a:p>
            <a:pPr marL="0" indent="0">
              <a:buNone/>
            </a:pPr>
            <a:endParaRPr lang="en-US" sz="2500" dirty="0"/>
          </a:p>
          <a:p>
            <a:pPr marL="0" indent="0">
              <a:buNone/>
            </a:pPr>
            <a:r>
              <a:rPr lang="en-US" sz="2500" dirty="0"/>
              <a:t>“</a:t>
            </a:r>
            <a:r>
              <a:rPr lang="en-US" dirty="0"/>
              <a:t>When it came to prioritizing genetic association study results, </a:t>
            </a:r>
            <a:r>
              <a:rPr lang="en-US" u="sng" dirty="0" err="1"/>
              <a:t>PrediXcan</a:t>
            </a:r>
            <a:r>
              <a:rPr lang="en-US" u="sng" dirty="0"/>
              <a:t> was able to identify genes that were not significant in GWAS, and also retained significant variant-trait associations</a:t>
            </a:r>
            <a:r>
              <a:rPr lang="en-US" dirty="0"/>
              <a:t>. These results were reassuring of the utility of </a:t>
            </a:r>
            <a:r>
              <a:rPr lang="en-US" dirty="0" err="1"/>
              <a:t>PrediXcan</a:t>
            </a:r>
            <a:r>
              <a:rPr lang="en-US" dirty="0"/>
              <a:t>. </a:t>
            </a:r>
            <a:r>
              <a:rPr lang="en-US" dirty="0" err="1"/>
              <a:t>PrediXcan</a:t>
            </a:r>
            <a:r>
              <a:rPr lang="en-US" dirty="0"/>
              <a:t> possessed promising features to reduce research burden by focusing on genes instead of SNPs, and map regulatory effects of distant SNPs onto responding genes, which are overlooked by most studies where only genes adjacent to SNPs are investigated[…] </a:t>
            </a:r>
            <a:r>
              <a:rPr lang="en-US" u="sng" dirty="0"/>
              <a:t>Overall, the present study found that </a:t>
            </a:r>
            <a:r>
              <a:rPr lang="en-US" u="sng" dirty="0" err="1"/>
              <a:t>PrediXcan</a:t>
            </a:r>
            <a:r>
              <a:rPr lang="en-US" u="sng" dirty="0"/>
              <a:t> performed differently when evaluated for different functions</a:t>
            </a:r>
            <a:r>
              <a:rPr lang="en-US" dirty="0"/>
              <a:t>.</a:t>
            </a:r>
            <a:r>
              <a:rPr lang="en-US" sz="2500" dirty="0"/>
              <a:t>”</a:t>
            </a:r>
          </a:p>
        </p:txBody>
      </p:sp>
    </p:spTree>
    <p:extLst>
      <p:ext uri="{BB962C8B-B14F-4D97-AF65-F5344CB8AC3E}">
        <p14:creationId xmlns:p14="http://schemas.microsoft.com/office/powerpoint/2010/main" val="314805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6A1C4-D507-8F43-AFFB-E494BBF0EC33}"/>
              </a:ext>
            </a:extLst>
          </p:cNvPr>
          <p:cNvSpPr>
            <a:spLocks noGrp="1"/>
          </p:cNvSpPr>
          <p:nvPr>
            <p:ph type="title"/>
          </p:nvPr>
        </p:nvSpPr>
        <p:spPr/>
        <p:txBody>
          <a:bodyPr/>
          <a:lstStyle/>
          <a:p>
            <a:r>
              <a:rPr lang="en-US" dirty="0"/>
              <a:t>Review of </a:t>
            </a:r>
            <a:r>
              <a:rPr lang="en-US" dirty="0" err="1"/>
              <a:t>eQTLs</a:t>
            </a:r>
            <a:endParaRPr lang="en-US" dirty="0"/>
          </a:p>
        </p:txBody>
      </p:sp>
      <p:sp>
        <p:nvSpPr>
          <p:cNvPr id="3" name="Content Placeholder 2">
            <a:extLst>
              <a:ext uri="{FF2B5EF4-FFF2-40B4-BE49-F238E27FC236}">
                <a16:creationId xmlns:a16="http://schemas.microsoft.com/office/drawing/2014/main" id="{8CCFB53D-0A02-2B49-AE42-A75B4B032C90}"/>
              </a:ext>
            </a:extLst>
          </p:cNvPr>
          <p:cNvSpPr>
            <a:spLocks noGrp="1"/>
          </p:cNvSpPr>
          <p:nvPr>
            <p:ph idx="1"/>
          </p:nvPr>
        </p:nvSpPr>
        <p:spPr/>
        <p:txBody>
          <a:bodyPr/>
          <a:lstStyle/>
          <a:p>
            <a:pPr marL="0" indent="0">
              <a:buNone/>
            </a:pPr>
            <a:r>
              <a:rPr lang="en-US" dirty="0"/>
              <a:t>What is an </a:t>
            </a:r>
            <a:r>
              <a:rPr lang="en-US" dirty="0" err="1"/>
              <a:t>eQTL</a:t>
            </a:r>
            <a:r>
              <a:rPr lang="en-US" dirty="0"/>
              <a:t>?</a:t>
            </a:r>
          </a:p>
        </p:txBody>
      </p:sp>
    </p:spTree>
    <p:extLst>
      <p:ext uri="{BB962C8B-B14F-4D97-AF65-F5344CB8AC3E}">
        <p14:creationId xmlns:p14="http://schemas.microsoft.com/office/powerpoint/2010/main" val="886103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55BE2-E630-DA4C-8021-98E5B7EAD24A}"/>
              </a:ext>
            </a:extLst>
          </p:cNvPr>
          <p:cNvSpPr>
            <a:spLocks noGrp="1"/>
          </p:cNvSpPr>
          <p:nvPr>
            <p:ph type="title"/>
          </p:nvPr>
        </p:nvSpPr>
        <p:spPr/>
        <p:txBody>
          <a:bodyPr>
            <a:normAutofit/>
          </a:bodyPr>
          <a:lstStyle/>
          <a:p>
            <a:r>
              <a:rPr lang="en-US" sz="4200" dirty="0"/>
              <a:t>How accurate is </a:t>
            </a:r>
            <a:r>
              <a:rPr lang="en-US" sz="4200" dirty="0" err="1"/>
              <a:t>PrediXcan</a:t>
            </a:r>
            <a:r>
              <a:rPr lang="en-US" sz="4200" dirty="0"/>
              <a:t> across populations?</a:t>
            </a:r>
          </a:p>
        </p:txBody>
      </p:sp>
      <p:sp>
        <p:nvSpPr>
          <p:cNvPr id="3" name="Content Placeholder 2">
            <a:extLst>
              <a:ext uri="{FF2B5EF4-FFF2-40B4-BE49-F238E27FC236}">
                <a16:creationId xmlns:a16="http://schemas.microsoft.com/office/drawing/2014/main" id="{92635404-00E7-3049-A63D-0E4C0D5F612C}"/>
              </a:ext>
            </a:extLst>
          </p:cNvPr>
          <p:cNvSpPr>
            <a:spLocks noGrp="1"/>
          </p:cNvSpPr>
          <p:nvPr>
            <p:ph idx="1"/>
          </p:nvPr>
        </p:nvSpPr>
        <p:spPr>
          <a:xfrm>
            <a:off x="164267" y="1690688"/>
            <a:ext cx="5292777" cy="3615830"/>
          </a:xfrm>
          <a:ln>
            <a:solidFill>
              <a:schemeClr val="tx1"/>
            </a:solidFill>
          </a:ln>
        </p:spPr>
        <p:txBody>
          <a:bodyPr>
            <a:normAutofit/>
          </a:bodyPr>
          <a:lstStyle/>
          <a:p>
            <a:pPr marL="0" indent="0">
              <a:buNone/>
            </a:pPr>
            <a:r>
              <a:rPr lang="en-US" sz="2000" dirty="0"/>
              <a:t>7 </a:t>
            </a:r>
            <a:r>
              <a:rPr lang="en-US" sz="2000" dirty="0" err="1"/>
              <a:t>PrediXcan</a:t>
            </a:r>
            <a:r>
              <a:rPr lang="en-US" sz="2000" dirty="0"/>
              <a:t> weight databases</a:t>
            </a:r>
          </a:p>
          <a:p>
            <a:r>
              <a:rPr lang="en-US" sz="2000" dirty="0"/>
              <a:t>DGN whole-blood (further referred to as DGN)</a:t>
            </a:r>
          </a:p>
          <a:p>
            <a:r>
              <a:rPr lang="en-US" sz="2000" dirty="0" err="1"/>
              <a:t>GTEx</a:t>
            </a:r>
            <a:r>
              <a:rPr lang="en-US" sz="2000" dirty="0"/>
              <a:t> v6 1KG whole blood</a:t>
            </a:r>
          </a:p>
          <a:p>
            <a:r>
              <a:rPr lang="en-US" sz="2000" dirty="0" err="1"/>
              <a:t>GTEx</a:t>
            </a:r>
            <a:r>
              <a:rPr lang="en-US" sz="2000" dirty="0"/>
              <a:t> v6 1KG LCL</a:t>
            </a:r>
          </a:p>
          <a:p>
            <a:r>
              <a:rPr lang="en-US" sz="2000" dirty="0" err="1"/>
              <a:t>GTEx</a:t>
            </a:r>
            <a:r>
              <a:rPr lang="en-US" sz="2000" dirty="0"/>
              <a:t> v6 HapMap whole blood</a:t>
            </a:r>
          </a:p>
          <a:p>
            <a:r>
              <a:rPr lang="en-US" sz="2000" dirty="0" err="1"/>
              <a:t>GTEx</a:t>
            </a:r>
            <a:r>
              <a:rPr lang="en-US" sz="2000" dirty="0"/>
              <a:t> v6 HapMap LCL, </a:t>
            </a:r>
            <a:r>
              <a:rPr lang="en-US" sz="2000" dirty="0" err="1"/>
              <a:t>GTEx</a:t>
            </a:r>
            <a:r>
              <a:rPr lang="en-US" sz="2000" dirty="0"/>
              <a:t> v7</a:t>
            </a:r>
          </a:p>
          <a:p>
            <a:r>
              <a:rPr lang="en-US" sz="2000" dirty="0"/>
              <a:t>HapMap whole blood (</a:t>
            </a:r>
            <a:r>
              <a:rPr lang="en-US" sz="2000" dirty="0" err="1"/>
              <a:t>GTEx</a:t>
            </a:r>
            <a:r>
              <a:rPr lang="en-US" sz="2000" dirty="0"/>
              <a:t> WB) </a:t>
            </a:r>
          </a:p>
          <a:p>
            <a:r>
              <a:rPr lang="en-US" sz="2000" dirty="0" err="1"/>
              <a:t>GTEx</a:t>
            </a:r>
            <a:r>
              <a:rPr lang="en-US" sz="2000" dirty="0"/>
              <a:t> v7 HapMap LCL (</a:t>
            </a:r>
            <a:r>
              <a:rPr lang="en-US" sz="2000" dirty="0" err="1"/>
              <a:t>GTEx</a:t>
            </a:r>
            <a:r>
              <a:rPr lang="en-US" sz="2000" dirty="0"/>
              <a:t> LCL)</a:t>
            </a:r>
          </a:p>
        </p:txBody>
      </p:sp>
      <p:sp>
        <p:nvSpPr>
          <p:cNvPr id="4" name="Rectangle 3">
            <a:extLst>
              <a:ext uri="{FF2B5EF4-FFF2-40B4-BE49-F238E27FC236}">
                <a16:creationId xmlns:a16="http://schemas.microsoft.com/office/drawing/2014/main" id="{4C8CB106-74B7-F14E-A02E-C0178B6AFDA3}"/>
              </a:ext>
            </a:extLst>
          </p:cNvPr>
          <p:cNvSpPr/>
          <p:nvPr/>
        </p:nvSpPr>
        <p:spPr>
          <a:xfrm>
            <a:off x="0" y="5630227"/>
            <a:ext cx="6096000" cy="1169551"/>
          </a:xfrm>
          <a:prstGeom prst="rect">
            <a:avLst/>
          </a:prstGeom>
        </p:spPr>
        <p:txBody>
          <a:bodyPr>
            <a:spAutoFit/>
          </a:bodyPr>
          <a:lstStyle/>
          <a:p>
            <a:r>
              <a:rPr lang="en-US" sz="1400" dirty="0" err="1">
                <a:latin typeface="BlinkMacSystemFont"/>
              </a:rPr>
              <a:t>Mikhaylova</a:t>
            </a:r>
            <a:r>
              <a:rPr lang="en-US" sz="1400" dirty="0">
                <a:latin typeface="BlinkMacSystemFont"/>
              </a:rPr>
              <a:t>, A. V., &amp; Thornton, T. A. (2019). Accuracy of Gene Expression Prediction From Genotype Data With </a:t>
            </a:r>
            <a:r>
              <a:rPr lang="en-US" sz="1400" dirty="0" err="1">
                <a:latin typeface="BlinkMacSystemFont"/>
              </a:rPr>
              <a:t>PrediXcan</a:t>
            </a:r>
            <a:r>
              <a:rPr lang="en-US" sz="1400" dirty="0">
                <a:latin typeface="BlinkMacSystemFont"/>
              </a:rPr>
              <a:t> Varies Across and Within Continental Populations. </a:t>
            </a:r>
            <a:r>
              <a:rPr lang="en-US" sz="1400" i="1" dirty="0">
                <a:latin typeface="BlinkMacSystemFont"/>
              </a:rPr>
              <a:t>Frontiers in genetics</a:t>
            </a:r>
            <a:r>
              <a:rPr lang="en-US" sz="1400" dirty="0">
                <a:latin typeface="BlinkMacSystemFont"/>
              </a:rPr>
              <a:t>, </a:t>
            </a:r>
            <a:r>
              <a:rPr lang="en-US" sz="1400" i="1" dirty="0">
                <a:latin typeface="BlinkMacSystemFont"/>
              </a:rPr>
              <a:t>10</a:t>
            </a:r>
            <a:r>
              <a:rPr lang="en-US" sz="1400" dirty="0">
                <a:latin typeface="BlinkMacSystemFont"/>
              </a:rPr>
              <a:t>, 261. </a:t>
            </a:r>
            <a:r>
              <a:rPr lang="en-US" sz="1400" dirty="0">
                <a:latin typeface="BlinkMacSystemFont"/>
                <a:hlinkClick r:id="rId2"/>
              </a:rPr>
              <a:t>https://doi.org/10.3389/fgene.2019.00261</a:t>
            </a:r>
            <a:endParaRPr lang="en-US" sz="1400" dirty="0">
              <a:latin typeface="BlinkMacSystemFont"/>
            </a:endParaRPr>
          </a:p>
          <a:p>
            <a:r>
              <a:rPr lang="en-US" sz="1400" dirty="0">
                <a:hlinkClick r:id="rId3"/>
              </a:rPr>
              <a:t>https://pubmed.ncbi.nlm.nih.gov/31001318/</a:t>
            </a:r>
            <a:r>
              <a:rPr lang="en-US" sz="1400" dirty="0"/>
              <a:t> </a:t>
            </a:r>
          </a:p>
        </p:txBody>
      </p:sp>
      <p:sp>
        <p:nvSpPr>
          <p:cNvPr id="5" name="Rectangle 4">
            <a:extLst>
              <a:ext uri="{FF2B5EF4-FFF2-40B4-BE49-F238E27FC236}">
                <a16:creationId xmlns:a16="http://schemas.microsoft.com/office/drawing/2014/main" id="{56E099DC-D614-FD43-A92C-E010D784519F}"/>
              </a:ext>
            </a:extLst>
          </p:cNvPr>
          <p:cNvSpPr/>
          <p:nvPr/>
        </p:nvSpPr>
        <p:spPr>
          <a:xfrm>
            <a:off x="5931733" y="1701280"/>
            <a:ext cx="6096000" cy="3970318"/>
          </a:xfrm>
          <a:prstGeom prst="rect">
            <a:avLst/>
          </a:prstGeom>
          <a:ln>
            <a:solidFill>
              <a:schemeClr val="tx1"/>
            </a:solidFill>
          </a:ln>
        </p:spPr>
        <p:txBody>
          <a:bodyPr>
            <a:spAutoFit/>
          </a:bodyPr>
          <a:lstStyle/>
          <a:p>
            <a:r>
              <a:rPr lang="en-US" dirty="0">
                <a:latin typeface="Calibri" panose="020F0502020204030204" pitchFamily="34" charset="0"/>
                <a:cs typeface="Calibri" panose="020F0502020204030204" pitchFamily="34" charset="0"/>
              </a:rPr>
              <a:t>Gene expression data: RNA-seq on lymphoblastoid cell line (LCL) samples for 464 individuals from five populations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Of these, 445 subjects were in the 1000 Genomes Phase 3 dataset</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358 subjects of European descent</a:t>
            </a: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rPr>
              <a:t>Utah residents with Northern and Western European ancestry (CEU, </a:t>
            </a:r>
            <a:r>
              <a:rPr lang="en-US" i="1" dirty="0">
                <a:latin typeface="Calibri" panose="020F0502020204030204" pitchFamily="34" charset="0"/>
                <a:cs typeface="Calibri" panose="020F0502020204030204" pitchFamily="34" charset="0"/>
              </a:rPr>
              <a:t>n</a:t>
            </a:r>
            <a:r>
              <a:rPr lang="en-US" dirty="0">
                <a:latin typeface="Calibri" panose="020F0502020204030204" pitchFamily="34" charset="0"/>
                <a:cs typeface="Calibri" panose="020F0502020204030204" pitchFamily="34" charset="0"/>
              </a:rPr>
              <a:t> = 89)</a:t>
            </a: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rPr>
              <a:t>British individuals in England and Scotland (GBR, </a:t>
            </a:r>
            <a:r>
              <a:rPr lang="en-US" i="1" dirty="0">
                <a:latin typeface="Calibri" panose="020F0502020204030204" pitchFamily="34" charset="0"/>
                <a:cs typeface="Calibri" panose="020F0502020204030204" pitchFamily="34" charset="0"/>
              </a:rPr>
              <a:t>n</a:t>
            </a:r>
            <a:r>
              <a:rPr lang="en-US" dirty="0">
                <a:latin typeface="Calibri" panose="020F0502020204030204" pitchFamily="34" charset="0"/>
                <a:cs typeface="Calibri" panose="020F0502020204030204" pitchFamily="34" charset="0"/>
              </a:rPr>
              <a:t> = 86)</a:t>
            </a: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rPr>
              <a:t>Finnish in Finland (FIN, </a:t>
            </a:r>
            <a:r>
              <a:rPr lang="en-US" i="1" dirty="0">
                <a:latin typeface="Calibri" panose="020F0502020204030204" pitchFamily="34" charset="0"/>
                <a:cs typeface="Calibri" panose="020F0502020204030204" pitchFamily="34" charset="0"/>
              </a:rPr>
              <a:t>n</a:t>
            </a:r>
            <a:r>
              <a:rPr lang="en-US" dirty="0">
                <a:latin typeface="Calibri" panose="020F0502020204030204" pitchFamily="34" charset="0"/>
                <a:cs typeface="Calibri" panose="020F0502020204030204" pitchFamily="34" charset="0"/>
              </a:rPr>
              <a:t> = 92)</a:t>
            </a:r>
          </a:p>
          <a:p>
            <a:pPr marL="742950" lvl="1"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Toscani</a:t>
            </a:r>
            <a:r>
              <a:rPr lang="en-US" dirty="0">
                <a:latin typeface="Calibri" panose="020F0502020204030204" pitchFamily="34" charset="0"/>
                <a:cs typeface="Calibri" panose="020F0502020204030204" pitchFamily="34" charset="0"/>
              </a:rPr>
              <a:t> in Italy (TSI, </a:t>
            </a:r>
            <a:r>
              <a:rPr lang="en-US" i="1" dirty="0">
                <a:latin typeface="Calibri" panose="020F0502020204030204" pitchFamily="34" charset="0"/>
                <a:cs typeface="Calibri" panose="020F0502020204030204" pitchFamily="34" charset="0"/>
              </a:rPr>
              <a:t>n</a:t>
            </a:r>
            <a:r>
              <a:rPr lang="en-US" dirty="0">
                <a:latin typeface="Calibri" panose="020F0502020204030204" pitchFamily="34" charset="0"/>
                <a:cs typeface="Calibri" panose="020F0502020204030204" pitchFamily="34" charset="0"/>
              </a:rPr>
              <a:t> = 91).</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87 individuals of African descent from Yoruba in Ibadan, Nigeria (YRI, </a:t>
            </a:r>
            <a:r>
              <a:rPr lang="en-US" i="1" dirty="0">
                <a:latin typeface="Calibri" panose="020F0502020204030204" pitchFamily="34" charset="0"/>
                <a:cs typeface="Calibri" panose="020F0502020204030204" pitchFamily="34" charset="0"/>
              </a:rPr>
              <a:t>n</a:t>
            </a:r>
            <a:r>
              <a:rPr lang="en-US" dirty="0">
                <a:latin typeface="Calibri" panose="020F0502020204030204" pitchFamily="34" charset="0"/>
                <a:cs typeface="Calibri" panose="020F0502020204030204" pitchFamily="34" charset="0"/>
              </a:rPr>
              <a:t> = 87)</a:t>
            </a:r>
          </a:p>
        </p:txBody>
      </p:sp>
    </p:spTree>
    <p:extLst>
      <p:ext uri="{BB962C8B-B14F-4D97-AF65-F5344CB8AC3E}">
        <p14:creationId xmlns:p14="http://schemas.microsoft.com/office/powerpoint/2010/main" val="3332560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4265A-352B-AD4B-8E65-FB296D369795}"/>
              </a:ext>
            </a:extLst>
          </p:cNvPr>
          <p:cNvSpPr>
            <a:spLocks noGrp="1"/>
          </p:cNvSpPr>
          <p:nvPr>
            <p:ph type="title"/>
          </p:nvPr>
        </p:nvSpPr>
        <p:spPr>
          <a:xfrm>
            <a:off x="838200" y="177125"/>
            <a:ext cx="10515600" cy="1325563"/>
          </a:xfrm>
        </p:spPr>
        <p:txBody>
          <a:bodyPr/>
          <a:lstStyle/>
          <a:p>
            <a:r>
              <a:rPr lang="en-US" dirty="0"/>
              <a:t>How accurate is </a:t>
            </a:r>
            <a:r>
              <a:rPr lang="en-US" dirty="0" err="1"/>
              <a:t>PrediXcan</a:t>
            </a:r>
            <a:r>
              <a:rPr lang="en-US" dirty="0"/>
              <a:t> across populations?</a:t>
            </a:r>
          </a:p>
        </p:txBody>
      </p:sp>
      <p:pic>
        <p:nvPicPr>
          <p:cNvPr id="5" name="Content Placeholder 4">
            <a:extLst>
              <a:ext uri="{FF2B5EF4-FFF2-40B4-BE49-F238E27FC236}">
                <a16:creationId xmlns:a16="http://schemas.microsoft.com/office/drawing/2014/main" id="{4A2B6053-8DA3-134F-9A7F-38C551A2E408}"/>
              </a:ext>
            </a:extLst>
          </p:cNvPr>
          <p:cNvPicPr>
            <a:picLocks noGrp="1" noChangeAspect="1"/>
          </p:cNvPicPr>
          <p:nvPr>
            <p:ph idx="1"/>
          </p:nvPr>
        </p:nvPicPr>
        <p:blipFill>
          <a:blip r:embed="rId3"/>
          <a:stretch>
            <a:fillRect/>
          </a:stretch>
        </p:blipFill>
        <p:spPr>
          <a:xfrm>
            <a:off x="5313292" y="839906"/>
            <a:ext cx="6558917" cy="5592699"/>
          </a:xfrm>
          <a:prstGeom prst="rect">
            <a:avLst/>
          </a:prstGeom>
        </p:spPr>
      </p:pic>
      <p:sp>
        <p:nvSpPr>
          <p:cNvPr id="6" name="Rectangle 5">
            <a:extLst>
              <a:ext uri="{FF2B5EF4-FFF2-40B4-BE49-F238E27FC236}">
                <a16:creationId xmlns:a16="http://schemas.microsoft.com/office/drawing/2014/main" id="{9F6770D7-DDFD-8241-AD2B-DCEF235E4BB2}"/>
              </a:ext>
            </a:extLst>
          </p:cNvPr>
          <p:cNvSpPr/>
          <p:nvPr/>
        </p:nvSpPr>
        <p:spPr>
          <a:xfrm>
            <a:off x="319791" y="1502688"/>
            <a:ext cx="4671934" cy="5355312"/>
          </a:xfrm>
          <a:prstGeom prst="rect">
            <a:avLst/>
          </a:prstGeom>
        </p:spPr>
        <p:txBody>
          <a:bodyPr wrap="square">
            <a:spAutoFit/>
          </a:bodyPr>
          <a:lstStyle/>
          <a:p>
            <a:r>
              <a:rPr lang="en-US" dirty="0">
                <a:latin typeface="Times New Roman" panose="02020603050405020304" pitchFamily="18" charset="0"/>
              </a:rPr>
              <a:t>The </a:t>
            </a:r>
            <a:r>
              <a:rPr lang="en-US" u="sng" dirty="0">
                <a:latin typeface="Times New Roman" panose="02020603050405020304" pitchFamily="18" charset="0"/>
              </a:rPr>
              <a:t>majority of genes have very poor prediction accuracy</a:t>
            </a:r>
            <a:r>
              <a:rPr lang="en-US" dirty="0">
                <a:latin typeface="Times New Roman" panose="02020603050405020304" pitchFamily="18" charset="0"/>
              </a:rPr>
              <a:t>—of the genes predicted with whole-blood databases, a third have negative correlations and a half have correlations between 0 and 0.2. Of the genes predicted with LCL, a fifth have negative correlations and over a third have correlations between 0 and 0.2. […]. </a:t>
            </a:r>
            <a:r>
              <a:rPr lang="en-US" u="sng" dirty="0">
                <a:latin typeface="Times New Roman" panose="02020603050405020304" pitchFamily="18" charset="0"/>
              </a:rPr>
              <a:t>The predictive accuracy is the lowest in the African sample</a:t>
            </a:r>
            <a:r>
              <a:rPr lang="en-US" dirty="0">
                <a:latin typeface="Times New Roman" panose="02020603050405020304" pitchFamily="18" charset="0"/>
              </a:rPr>
              <a:t>. Across all populations, only a small number of genes were predicted with high accuracy (with </a:t>
            </a:r>
            <a:r>
              <a:rPr lang="en-US" i="1" dirty="0">
                <a:latin typeface="Times New Roman" panose="02020603050405020304" pitchFamily="18" charset="0"/>
              </a:rPr>
              <a:t>r</a:t>
            </a:r>
            <a:r>
              <a:rPr lang="en-US" dirty="0">
                <a:latin typeface="Times New Roman" panose="02020603050405020304" pitchFamily="18" charset="0"/>
              </a:rPr>
              <a:t> &gt; 0.6). […]</a:t>
            </a:r>
          </a:p>
          <a:p>
            <a:r>
              <a:rPr lang="en-US" dirty="0"/>
              <a:t>Surprisingly, </a:t>
            </a:r>
            <a:r>
              <a:rPr lang="en-US" u="sng" dirty="0"/>
              <a:t>we also find highly significant differences in prediction accuracy with </a:t>
            </a:r>
            <a:r>
              <a:rPr lang="en-US" u="sng" dirty="0" err="1"/>
              <a:t>PrediXcan</a:t>
            </a:r>
            <a:r>
              <a:rPr lang="en-US" u="sng" dirty="0"/>
              <a:t> among the closely related European ancestry populations</a:t>
            </a:r>
            <a:r>
              <a:rPr lang="en-US" dirty="0"/>
              <a:t>, with the Finnish, British, and Italian populations having significantly higher prediction accuracy than the CEU. These results are consistent across all seven </a:t>
            </a:r>
            <a:r>
              <a:rPr lang="en-US" dirty="0" err="1"/>
              <a:t>PrediXcan</a:t>
            </a:r>
            <a:r>
              <a:rPr lang="en-US" dirty="0"/>
              <a:t> weight databases we considered. </a:t>
            </a:r>
          </a:p>
        </p:txBody>
      </p:sp>
    </p:spTree>
    <p:extLst>
      <p:ext uri="{BB962C8B-B14F-4D97-AF65-F5344CB8AC3E}">
        <p14:creationId xmlns:p14="http://schemas.microsoft.com/office/powerpoint/2010/main" val="2120551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D156-6A79-B449-ACF1-9B5C1EE374D4}"/>
              </a:ext>
            </a:extLst>
          </p:cNvPr>
          <p:cNvSpPr>
            <a:spLocks noGrp="1"/>
          </p:cNvSpPr>
          <p:nvPr>
            <p:ph type="title"/>
          </p:nvPr>
        </p:nvSpPr>
        <p:spPr/>
        <p:txBody>
          <a:bodyPr/>
          <a:lstStyle/>
          <a:p>
            <a:r>
              <a:rPr lang="en-US" dirty="0"/>
              <a:t>How accurate is </a:t>
            </a:r>
            <a:r>
              <a:rPr lang="en-US" dirty="0" err="1"/>
              <a:t>PrediXcan</a:t>
            </a:r>
            <a:r>
              <a:rPr lang="en-US" dirty="0"/>
              <a:t> across populations?</a:t>
            </a:r>
          </a:p>
        </p:txBody>
      </p:sp>
      <p:pic>
        <p:nvPicPr>
          <p:cNvPr id="4" name="Content Placeholder 3">
            <a:extLst>
              <a:ext uri="{FF2B5EF4-FFF2-40B4-BE49-F238E27FC236}">
                <a16:creationId xmlns:a16="http://schemas.microsoft.com/office/drawing/2014/main" id="{01D419AC-6E01-E94C-937C-97F2202D60CA}"/>
              </a:ext>
            </a:extLst>
          </p:cNvPr>
          <p:cNvPicPr>
            <a:picLocks noGrp="1" noChangeAspect="1"/>
          </p:cNvPicPr>
          <p:nvPr>
            <p:ph idx="1"/>
          </p:nvPr>
        </p:nvPicPr>
        <p:blipFill>
          <a:blip r:embed="rId2"/>
          <a:stretch>
            <a:fillRect/>
          </a:stretch>
        </p:blipFill>
        <p:spPr>
          <a:xfrm>
            <a:off x="2830316" y="2290318"/>
            <a:ext cx="6531367" cy="4351338"/>
          </a:xfrm>
          <a:prstGeom prst="rect">
            <a:avLst/>
          </a:prstGeom>
        </p:spPr>
      </p:pic>
      <p:sp>
        <p:nvSpPr>
          <p:cNvPr id="5" name="Rectangle 4">
            <a:extLst>
              <a:ext uri="{FF2B5EF4-FFF2-40B4-BE49-F238E27FC236}">
                <a16:creationId xmlns:a16="http://schemas.microsoft.com/office/drawing/2014/main" id="{2BF593E9-CADC-B547-91B4-46999895322E}"/>
              </a:ext>
            </a:extLst>
          </p:cNvPr>
          <p:cNvSpPr/>
          <p:nvPr/>
        </p:nvSpPr>
        <p:spPr>
          <a:xfrm>
            <a:off x="2403422" y="1690688"/>
            <a:ext cx="7774898" cy="646331"/>
          </a:xfrm>
          <a:prstGeom prst="rect">
            <a:avLst/>
          </a:prstGeom>
        </p:spPr>
        <p:txBody>
          <a:bodyPr wrap="square">
            <a:spAutoFit/>
          </a:bodyPr>
          <a:lstStyle/>
          <a:p>
            <a:r>
              <a:rPr lang="en-US" b="1" dirty="0" err="1">
                <a:latin typeface="arial" panose="020B0604020202020204" pitchFamily="34" charset="0"/>
              </a:rPr>
              <a:t>PrediXcan</a:t>
            </a:r>
            <a:r>
              <a:rPr lang="en-US" b="1" dirty="0">
                <a:latin typeface="arial" panose="020B0604020202020204" pitchFamily="34" charset="0"/>
              </a:rPr>
              <a:t> Prediction Accuracy Differs Between Tissues</a:t>
            </a:r>
            <a:br>
              <a:rPr lang="en-US" b="1" dirty="0">
                <a:latin typeface="arial" panose="020B0604020202020204" pitchFamily="34" charset="0"/>
              </a:rPr>
            </a:br>
            <a:r>
              <a:rPr lang="en-US" b="1" dirty="0">
                <a:latin typeface="arial" panose="020B0604020202020204" pitchFamily="34" charset="0"/>
              </a:rPr>
              <a:t>(lymphoblastoid &gt; whole blood)</a:t>
            </a:r>
            <a:endParaRPr lang="en-US" b="1" i="0" u="none" strike="noStrike" dirty="0">
              <a:effectLst/>
              <a:latin typeface="arial" panose="020B0604020202020204" pitchFamily="34" charset="0"/>
            </a:endParaRPr>
          </a:p>
        </p:txBody>
      </p:sp>
    </p:spTree>
    <p:extLst>
      <p:ext uri="{BB962C8B-B14F-4D97-AF65-F5344CB8AC3E}">
        <p14:creationId xmlns:p14="http://schemas.microsoft.com/office/powerpoint/2010/main" val="2926819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960E5-EC07-8644-870E-5FE441310990}"/>
              </a:ext>
            </a:extLst>
          </p:cNvPr>
          <p:cNvSpPr>
            <a:spLocks noGrp="1"/>
          </p:cNvSpPr>
          <p:nvPr>
            <p:ph type="title"/>
          </p:nvPr>
        </p:nvSpPr>
        <p:spPr/>
        <p:txBody>
          <a:bodyPr/>
          <a:lstStyle/>
          <a:p>
            <a:r>
              <a:rPr lang="en-US" dirty="0"/>
              <a:t>Further suggested reading</a:t>
            </a:r>
          </a:p>
        </p:txBody>
      </p:sp>
      <p:pic>
        <p:nvPicPr>
          <p:cNvPr id="4" name="Content Placeholder 3">
            <a:extLst>
              <a:ext uri="{FF2B5EF4-FFF2-40B4-BE49-F238E27FC236}">
                <a16:creationId xmlns:a16="http://schemas.microsoft.com/office/drawing/2014/main" id="{62851915-E08A-2F45-93B8-E72AFFF7A4E2}"/>
              </a:ext>
            </a:extLst>
          </p:cNvPr>
          <p:cNvPicPr>
            <a:picLocks noGrp="1" noChangeAspect="1"/>
          </p:cNvPicPr>
          <p:nvPr>
            <p:ph idx="1"/>
          </p:nvPr>
        </p:nvPicPr>
        <p:blipFill>
          <a:blip r:embed="rId2"/>
          <a:stretch>
            <a:fillRect/>
          </a:stretch>
        </p:blipFill>
        <p:spPr>
          <a:xfrm>
            <a:off x="3961322" y="1825625"/>
            <a:ext cx="4269356" cy="4351338"/>
          </a:xfrm>
          <a:prstGeom prst="rect">
            <a:avLst/>
          </a:prstGeom>
        </p:spPr>
      </p:pic>
      <p:sp>
        <p:nvSpPr>
          <p:cNvPr id="5" name="Rectangle 4">
            <a:extLst>
              <a:ext uri="{FF2B5EF4-FFF2-40B4-BE49-F238E27FC236}">
                <a16:creationId xmlns:a16="http://schemas.microsoft.com/office/drawing/2014/main" id="{C5AB5C45-4C63-174B-82DD-8ADD03732898}"/>
              </a:ext>
            </a:extLst>
          </p:cNvPr>
          <p:cNvSpPr/>
          <p:nvPr/>
        </p:nvSpPr>
        <p:spPr>
          <a:xfrm>
            <a:off x="3644242" y="6311900"/>
            <a:ext cx="5173339" cy="369332"/>
          </a:xfrm>
          <a:prstGeom prst="rect">
            <a:avLst/>
          </a:prstGeom>
        </p:spPr>
        <p:txBody>
          <a:bodyPr wrap="none">
            <a:spAutoFit/>
          </a:bodyPr>
          <a:lstStyle/>
          <a:p>
            <a:r>
              <a:rPr lang="en-US" dirty="0"/>
              <a:t>https://</a:t>
            </a:r>
            <a:r>
              <a:rPr lang="en-US" dirty="0" err="1"/>
              <a:t>www.nature.com</a:t>
            </a:r>
            <a:r>
              <a:rPr lang="en-US" dirty="0"/>
              <a:t>/articles/s41588-019-0385-z</a:t>
            </a:r>
          </a:p>
        </p:txBody>
      </p:sp>
    </p:spTree>
    <p:extLst>
      <p:ext uri="{BB962C8B-B14F-4D97-AF65-F5344CB8AC3E}">
        <p14:creationId xmlns:p14="http://schemas.microsoft.com/office/powerpoint/2010/main" val="29516920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B2611-FA42-574F-96E9-C463764A7BDA}"/>
              </a:ext>
            </a:extLst>
          </p:cNvPr>
          <p:cNvSpPr>
            <a:spLocks noGrp="1"/>
          </p:cNvSpPr>
          <p:nvPr>
            <p:ph type="title"/>
          </p:nvPr>
        </p:nvSpPr>
        <p:spPr/>
        <p:txBody>
          <a:bodyPr/>
          <a:lstStyle/>
          <a:p>
            <a:r>
              <a:rPr lang="en-US" dirty="0"/>
              <a:t>Another common TWAS framework: FUSION</a:t>
            </a:r>
          </a:p>
        </p:txBody>
      </p:sp>
      <p:sp>
        <p:nvSpPr>
          <p:cNvPr id="3" name="Content Placeholder 2">
            <a:extLst>
              <a:ext uri="{FF2B5EF4-FFF2-40B4-BE49-F238E27FC236}">
                <a16:creationId xmlns:a16="http://schemas.microsoft.com/office/drawing/2014/main" id="{E225A9AC-E9F1-8C4B-AC5D-67D8FC4C272C}"/>
              </a:ext>
            </a:extLst>
          </p:cNvPr>
          <p:cNvSpPr>
            <a:spLocks noGrp="1"/>
          </p:cNvSpPr>
          <p:nvPr>
            <p:ph idx="1"/>
          </p:nvPr>
        </p:nvSpPr>
        <p:spPr/>
        <p:txBody>
          <a:bodyPr/>
          <a:lstStyle/>
          <a:p>
            <a:pPr marL="0" indent="0">
              <a:buNone/>
            </a:pPr>
            <a:r>
              <a:rPr lang="en-US" dirty="0">
                <a:hlinkClick r:id="rId2"/>
              </a:rPr>
              <a:t>http://gusevlab.org/projects/fusion/</a:t>
            </a:r>
            <a:endParaRPr lang="en-US" dirty="0"/>
          </a:p>
          <a:p>
            <a:pPr marL="0" indent="0">
              <a:buNone/>
            </a:pPr>
            <a:r>
              <a:rPr lang="en-US" dirty="0">
                <a:hlinkClick r:id="rId3"/>
              </a:rPr>
              <a:t>https://www.nature.com/articles/ng.3506</a:t>
            </a:r>
            <a:endParaRPr lang="en-US" dirty="0"/>
          </a:p>
          <a:p>
            <a:pPr marL="0" indent="0">
              <a:buNone/>
            </a:pPr>
            <a:endParaRPr lang="en-US" dirty="0"/>
          </a:p>
        </p:txBody>
      </p:sp>
    </p:spTree>
    <p:extLst>
      <p:ext uri="{BB962C8B-B14F-4D97-AF65-F5344CB8AC3E}">
        <p14:creationId xmlns:p14="http://schemas.microsoft.com/office/powerpoint/2010/main" val="1198097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2C74719-B81A-A14B-A9BC-73F1E622E63D}"/>
              </a:ext>
            </a:extLst>
          </p:cNvPr>
          <p:cNvSpPr>
            <a:spLocks noGrp="1"/>
          </p:cNvSpPr>
          <p:nvPr>
            <p:ph idx="1"/>
          </p:nvPr>
        </p:nvSpPr>
        <p:spPr>
          <a:xfrm>
            <a:off x="838200" y="1520897"/>
            <a:ext cx="10515600" cy="4351338"/>
          </a:xfrm>
        </p:spPr>
        <p:txBody>
          <a:bodyPr/>
          <a:lstStyle/>
          <a:p>
            <a:pPr marL="0" indent="0">
              <a:buNone/>
            </a:pPr>
            <a:r>
              <a:rPr lang="en-US" dirty="0"/>
              <a:t>An </a:t>
            </a:r>
            <a:r>
              <a:rPr lang="en-US" dirty="0" err="1"/>
              <a:t>eQTL</a:t>
            </a:r>
            <a:r>
              <a:rPr lang="en-US" dirty="0"/>
              <a:t> is a locus at which genotype affects transcription of a gene.</a:t>
            </a:r>
            <a:br>
              <a:rPr lang="en-US" dirty="0"/>
            </a:br>
            <a:endParaRPr lang="en-US" dirty="0"/>
          </a:p>
        </p:txBody>
      </p:sp>
      <p:sp>
        <p:nvSpPr>
          <p:cNvPr id="2" name="Title 1">
            <a:extLst>
              <a:ext uri="{FF2B5EF4-FFF2-40B4-BE49-F238E27FC236}">
                <a16:creationId xmlns:a16="http://schemas.microsoft.com/office/drawing/2014/main" id="{414F838D-2A7E-E045-B681-BC4EF0982598}"/>
              </a:ext>
            </a:extLst>
          </p:cNvPr>
          <p:cNvSpPr>
            <a:spLocks noGrp="1"/>
          </p:cNvSpPr>
          <p:nvPr>
            <p:ph type="title"/>
          </p:nvPr>
        </p:nvSpPr>
        <p:spPr/>
        <p:txBody>
          <a:bodyPr/>
          <a:lstStyle/>
          <a:p>
            <a:r>
              <a:rPr lang="en-US" dirty="0"/>
              <a:t>Expression quantitative trait locus</a:t>
            </a:r>
          </a:p>
        </p:txBody>
      </p:sp>
      <p:pic>
        <p:nvPicPr>
          <p:cNvPr id="6" name="Picture 5">
            <a:extLst>
              <a:ext uri="{FF2B5EF4-FFF2-40B4-BE49-F238E27FC236}">
                <a16:creationId xmlns:a16="http://schemas.microsoft.com/office/drawing/2014/main" id="{6B2DE8EE-2746-B90B-C60E-E46FBB3A500E}"/>
              </a:ext>
            </a:extLst>
          </p:cNvPr>
          <p:cNvPicPr>
            <a:picLocks noChangeAspect="1"/>
          </p:cNvPicPr>
          <p:nvPr/>
        </p:nvPicPr>
        <p:blipFill>
          <a:blip r:embed="rId3"/>
          <a:stretch>
            <a:fillRect/>
          </a:stretch>
        </p:blipFill>
        <p:spPr>
          <a:xfrm>
            <a:off x="2074888" y="2846460"/>
            <a:ext cx="7772400" cy="2198889"/>
          </a:xfrm>
          <a:prstGeom prst="rect">
            <a:avLst/>
          </a:prstGeom>
        </p:spPr>
      </p:pic>
    </p:spTree>
    <p:extLst>
      <p:ext uri="{BB962C8B-B14F-4D97-AF65-F5344CB8AC3E}">
        <p14:creationId xmlns:p14="http://schemas.microsoft.com/office/powerpoint/2010/main" val="3143243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A36B8-C67A-DE43-8A9F-81DE4CF5A6C7}"/>
              </a:ext>
            </a:extLst>
          </p:cNvPr>
          <p:cNvSpPr>
            <a:spLocks noGrp="1"/>
          </p:cNvSpPr>
          <p:nvPr>
            <p:ph type="title"/>
          </p:nvPr>
        </p:nvSpPr>
        <p:spPr/>
        <p:txBody>
          <a:bodyPr/>
          <a:lstStyle/>
          <a:p>
            <a:r>
              <a:rPr lang="en-US" dirty="0"/>
              <a:t>Why do we care about </a:t>
            </a:r>
            <a:r>
              <a:rPr lang="en-US" dirty="0" err="1"/>
              <a:t>eQTLs</a:t>
            </a:r>
            <a:r>
              <a:rPr lang="en-US" dirty="0"/>
              <a:t>?</a:t>
            </a:r>
          </a:p>
        </p:txBody>
      </p:sp>
      <p:sp>
        <p:nvSpPr>
          <p:cNvPr id="3" name="Content Placeholder 2">
            <a:extLst>
              <a:ext uri="{FF2B5EF4-FFF2-40B4-BE49-F238E27FC236}">
                <a16:creationId xmlns:a16="http://schemas.microsoft.com/office/drawing/2014/main" id="{6F60DD64-8AF6-DA4E-91A5-8B297E53C17F}"/>
              </a:ext>
            </a:extLst>
          </p:cNvPr>
          <p:cNvSpPr>
            <a:spLocks noGrp="1"/>
          </p:cNvSpPr>
          <p:nvPr>
            <p:ph idx="1"/>
          </p:nvPr>
        </p:nvSpPr>
        <p:spPr/>
        <p:txBody>
          <a:bodyPr/>
          <a:lstStyle/>
          <a:p>
            <a:pPr marL="0" indent="0">
              <a:buNone/>
            </a:pPr>
            <a:r>
              <a:rPr lang="en-US" dirty="0"/>
              <a:t>???</a:t>
            </a:r>
          </a:p>
        </p:txBody>
      </p:sp>
    </p:spTree>
    <p:extLst>
      <p:ext uri="{BB962C8B-B14F-4D97-AF65-F5344CB8AC3E}">
        <p14:creationId xmlns:p14="http://schemas.microsoft.com/office/powerpoint/2010/main" val="40403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8DE9-2208-4E4A-874C-CF1BA4C0C811}"/>
              </a:ext>
            </a:extLst>
          </p:cNvPr>
          <p:cNvSpPr>
            <a:spLocks noGrp="1"/>
          </p:cNvSpPr>
          <p:nvPr>
            <p:ph type="title"/>
          </p:nvPr>
        </p:nvSpPr>
        <p:spPr/>
        <p:txBody>
          <a:bodyPr/>
          <a:lstStyle/>
          <a:p>
            <a:r>
              <a:rPr lang="en-US" dirty="0"/>
              <a:t>Why we care about </a:t>
            </a:r>
            <a:r>
              <a:rPr lang="en-US" dirty="0" err="1"/>
              <a:t>eQTLs</a:t>
            </a:r>
            <a:endParaRPr lang="en-US" dirty="0"/>
          </a:p>
        </p:txBody>
      </p:sp>
      <p:sp>
        <p:nvSpPr>
          <p:cNvPr id="3" name="Content Placeholder 2">
            <a:extLst>
              <a:ext uri="{FF2B5EF4-FFF2-40B4-BE49-F238E27FC236}">
                <a16:creationId xmlns:a16="http://schemas.microsoft.com/office/drawing/2014/main" id="{52815670-61A2-9840-90AE-26F01EB1896D}"/>
              </a:ext>
            </a:extLst>
          </p:cNvPr>
          <p:cNvSpPr>
            <a:spLocks noGrp="1"/>
          </p:cNvSpPr>
          <p:nvPr>
            <p:ph idx="1"/>
          </p:nvPr>
        </p:nvSpPr>
        <p:spPr>
          <a:xfrm>
            <a:off x="183292" y="1781888"/>
            <a:ext cx="8320628" cy="4351338"/>
          </a:xfrm>
        </p:spPr>
        <p:txBody>
          <a:bodyPr>
            <a:normAutofit fontScale="85000" lnSpcReduction="20000"/>
          </a:bodyPr>
          <a:lstStyle/>
          <a:p>
            <a:pPr marL="0" indent="0">
              <a:buNone/>
            </a:pPr>
            <a:r>
              <a:rPr lang="en-US" dirty="0" err="1"/>
              <a:t>eQTLs</a:t>
            </a:r>
            <a:r>
              <a:rPr lang="en-US" dirty="0"/>
              <a:t> are enriched in GWAS signals.</a:t>
            </a:r>
          </a:p>
          <a:p>
            <a:pPr marL="0" indent="0">
              <a:buNone/>
            </a:pPr>
            <a:endParaRPr lang="en-US" dirty="0"/>
          </a:p>
          <a:p>
            <a:pPr marL="0" indent="0">
              <a:buNone/>
            </a:pPr>
            <a:r>
              <a:rPr lang="en-US" dirty="0"/>
              <a:t>See, e.g.</a:t>
            </a:r>
            <a:br>
              <a:rPr lang="en-US" dirty="0"/>
            </a:br>
            <a:r>
              <a:rPr lang="en-US" sz="1800" dirty="0"/>
              <a:t>Nicolae, D. L., </a:t>
            </a:r>
            <a:r>
              <a:rPr lang="en-US" sz="1800" dirty="0" err="1"/>
              <a:t>Gamazon</a:t>
            </a:r>
            <a:r>
              <a:rPr lang="en-US" sz="1800" dirty="0"/>
              <a:t>, E., Zhang, W., </a:t>
            </a:r>
            <a:r>
              <a:rPr lang="en-US" sz="1800" dirty="0" err="1"/>
              <a:t>Duan</a:t>
            </a:r>
            <a:r>
              <a:rPr lang="en-US" sz="1800" dirty="0"/>
              <a:t>, S., Dolan, M. E., &amp; Cox, N. J. (2010). Trait-associated SNPs are more likely to be </a:t>
            </a:r>
            <a:r>
              <a:rPr lang="en-US" sz="1800" dirty="0" err="1"/>
              <a:t>eQTLs</a:t>
            </a:r>
            <a:r>
              <a:rPr lang="en-US" sz="1800" dirty="0"/>
              <a:t>: annotation to enhance discovery from GWAS. </a:t>
            </a:r>
            <a:r>
              <a:rPr lang="en-US" sz="1800" i="1" dirty="0" err="1"/>
              <a:t>PLoS</a:t>
            </a:r>
            <a:r>
              <a:rPr lang="en-US" sz="1800" i="1" dirty="0"/>
              <a:t> genetics</a:t>
            </a:r>
            <a:r>
              <a:rPr lang="en-US" sz="1800" dirty="0"/>
              <a:t>, </a:t>
            </a:r>
            <a:r>
              <a:rPr lang="en-US" sz="1800" i="1" dirty="0"/>
              <a:t>6</a:t>
            </a:r>
            <a:r>
              <a:rPr lang="en-US" sz="1800" dirty="0"/>
              <a:t>(4), e1000888. </a:t>
            </a:r>
            <a:r>
              <a:rPr lang="en-US" sz="1800" dirty="0">
                <a:hlinkClick r:id="rId2"/>
              </a:rPr>
              <a:t>https://doi.org/10.1371/journal.pgen.1000888</a:t>
            </a:r>
            <a:br>
              <a:rPr lang="en-US" sz="1800" dirty="0"/>
            </a:br>
            <a:r>
              <a:rPr lang="en-US" sz="1800" dirty="0">
                <a:hlinkClick r:id="rId3"/>
              </a:rPr>
              <a:t>https://pubmed.ncbi.nlm.nih.gov/20369019/</a:t>
            </a:r>
            <a:r>
              <a:rPr lang="en-US" sz="1800" dirty="0"/>
              <a:t> </a:t>
            </a:r>
            <a:br>
              <a:rPr lang="en-US" sz="1800" dirty="0"/>
            </a:br>
            <a:br>
              <a:rPr lang="en-US" dirty="0"/>
            </a:br>
            <a:r>
              <a:rPr lang="en-US" dirty="0"/>
              <a:t>And, if we think a gene matters for a trait,</a:t>
            </a:r>
            <a:br>
              <a:rPr lang="en-US" dirty="0"/>
            </a:br>
            <a:r>
              <a:rPr lang="en-US" dirty="0"/>
              <a:t>we might be interested in the effect of its</a:t>
            </a:r>
            <a:br>
              <a:rPr lang="en-US" dirty="0"/>
            </a:br>
            <a:r>
              <a:rPr lang="en-US" dirty="0"/>
              <a:t>expression level.</a:t>
            </a:r>
            <a:br>
              <a:rPr lang="en-US" dirty="0"/>
            </a:br>
            <a:br>
              <a:rPr lang="en-US" dirty="0"/>
            </a:br>
            <a:r>
              <a:rPr lang="en-US" dirty="0"/>
              <a:t>For a discussion, see</a:t>
            </a:r>
            <a:br>
              <a:rPr lang="en-US" i="1" dirty="0"/>
            </a:br>
            <a:r>
              <a:rPr lang="en-US" sz="1800" dirty="0" err="1"/>
              <a:t>Umans</a:t>
            </a:r>
            <a:r>
              <a:rPr lang="en-US" sz="1800" dirty="0"/>
              <a:t>, B. D., Battle, A., &amp; Gilad, Y. (2021). Where Are the Disease-Associated </a:t>
            </a:r>
            <a:r>
              <a:rPr lang="en-US" sz="1800" dirty="0" err="1"/>
              <a:t>eQTLs</a:t>
            </a:r>
            <a:r>
              <a:rPr lang="en-US" sz="1800" dirty="0"/>
              <a:t>?. </a:t>
            </a:r>
            <a:r>
              <a:rPr lang="en-US" sz="1800" i="1" dirty="0"/>
              <a:t>Trends in genetics : TIG</a:t>
            </a:r>
            <a:r>
              <a:rPr lang="en-US" sz="1800" dirty="0"/>
              <a:t>, </a:t>
            </a:r>
            <a:r>
              <a:rPr lang="en-US" sz="1800" i="1" dirty="0"/>
              <a:t>37</a:t>
            </a:r>
            <a:r>
              <a:rPr lang="en-US" sz="1800" dirty="0"/>
              <a:t>(2), 109–124. https://</a:t>
            </a:r>
            <a:r>
              <a:rPr lang="en-US" sz="1800" dirty="0" err="1"/>
              <a:t>doi.org</a:t>
            </a:r>
            <a:r>
              <a:rPr lang="en-US" sz="1800" dirty="0"/>
              <a:t>/10.1016/j.tig.2020.08.009</a:t>
            </a:r>
            <a:br>
              <a:rPr lang="en-US" sz="1800" dirty="0"/>
            </a:br>
            <a:r>
              <a:rPr lang="en-US" sz="1800" dirty="0">
                <a:hlinkClick r:id="rId4"/>
              </a:rPr>
              <a:t>https://www.cell.com/trends/genetics/fulltext/S0168-9525(20)30209-2</a:t>
            </a:r>
            <a:r>
              <a:rPr lang="en-US" sz="1800" dirty="0"/>
              <a:t> </a:t>
            </a:r>
            <a:br>
              <a:rPr lang="en-US" dirty="0"/>
            </a:br>
            <a:br>
              <a:rPr lang="en-US" dirty="0"/>
            </a:br>
            <a:endParaRPr lang="en-US" dirty="0"/>
          </a:p>
        </p:txBody>
      </p:sp>
      <p:pic>
        <p:nvPicPr>
          <p:cNvPr id="4" name="Picture 3">
            <a:extLst>
              <a:ext uri="{FF2B5EF4-FFF2-40B4-BE49-F238E27FC236}">
                <a16:creationId xmlns:a16="http://schemas.microsoft.com/office/drawing/2014/main" id="{5F231FCA-B8C0-E64A-9423-6556B0BCA723}"/>
              </a:ext>
            </a:extLst>
          </p:cNvPr>
          <p:cNvPicPr>
            <a:picLocks noChangeAspect="1"/>
          </p:cNvPicPr>
          <p:nvPr/>
        </p:nvPicPr>
        <p:blipFill rotWithShape="1">
          <a:blip r:embed="rId5"/>
          <a:srcRect t="7817" r="62556"/>
          <a:stretch/>
        </p:blipFill>
        <p:spPr>
          <a:xfrm>
            <a:off x="8680003" y="189547"/>
            <a:ext cx="3158593" cy="3592432"/>
          </a:xfrm>
          <a:prstGeom prst="rect">
            <a:avLst/>
          </a:prstGeom>
        </p:spPr>
      </p:pic>
    </p:spTree>
    <p:extLst>
      <p:ext uri="{BB962C8B-B14F-4D97-AF65-F5344CB8AC3E}">
        <p14:creationId xmlns:p14="http://schemas.microsoft.com/office/powerpoint/2010/main" val="1150714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EFD24-69C5-5A45-ADF1-BB798E629B7E}"/>
              </a:ext>
            </a:extLst>
          </p:cNvPr>
          <p:cNvSpPr>
            <a:spLocks noGrp="1"/>
          </p:cNvSpPr>
          <p:nvPr>
            <p:ph type="title"/>
          </p:nvPr>
        </p:nvSpPr>
        <p:spPr/>
        <p:txBody>
          <a:bodyPr/>
          <a:lstStyle/>
          <a:p>
            <a:r>
              <a:rPr lang="en-US" dirty="0"/>
              <a:t>What are some complicating factors about </a:t>
            </a:r>
            <a:r>
              <a:rPr lang="en-US" dirty="0" err="1"/>
              <a:t>eQTLs</a:t>
            </a:r>
            <a:r>
              <a:rPr lang="en-US" dirty="0"/>
              <a:t>?</a:t>
            </a:r>
          </a:p>
        </p:txBody>
      </p:sp>
      <p:sp>
        <p:nvSpPr>
          <p:cNvPr id="3" name="Content Placeholder 2">
            <a:extLst>
              <a:ext uri="{FF2B5EF4-FFF2-40B4-BE49-F238E27FC236}">
                <a16:creationId xmlns:a16="http://schemas.microsoft.com/office/drawing/2014/main" id="{712AA800-9658-954D-A6B7-1D301335FA74}"/>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4236394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15777</TotalTime>
  <Words>3794</Words>
  <Application>Microsoft Macintosh PowerPoint</Application>
  <PresentationFormat>Widescreen</PresentationFormat>
  <Paragraphs>296</Paragraphs>
  <Slides>54</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-apple-system</vt:lpstr>
      <vt:lpstr>Arial</vt:lpstr>
      <vt:lpstr>Arial</vt:lpstr>
      <vt:lpstr>BlinkMacSystemFont</vt:lpstr>
      <vt:lpstr>Calibri</vt:lpstr>
      <vt:lpstr>Calibri Light</vt:lpstr>
      <vt:lpstr>Harding</vt:lpstr>
      <vt:lpstr>Helvetica</vt:lpstr>
      <vt:lpstr>Times New Roman</vt:lpstr>
      <vt:lpstr>Office Theme</vt:lpstr>
      <vt:lpstr>GTEx, PrediXcan, TWAS</vt:lpstr>
      <vt:lpstr>Motivation</vt:lpstr>
      <vt:lpstr>Motivation</vt:lpstr>
      <vt:lpstr>Motivation</vt:lpstr>
      <vt:lpstr>Review of eQTLs</vt:lpstr>
      <vt:lpstr>Expression quantitative trait locus</vt:lpstr>
      <vt:lpstr>Why do we care about eQTLs?</vt:lpstr>
      <vt:lpstr>Why we care about eQTLs</vt:lpstr>
      <vt:lpstr>What are some complicating factors about eQTLs?</vt:lpstr>
      <vt:lpstr>eQTL complications</vt:lpstr>
      <vt:lpstr>Where can we find transcriptome data?</vt:lpstr>
      <vt:lpstr>GTEx</vt:lpstr>
      <vt:lpstr>GTEx</vt:lpstr>
      <vt:lpstr>GTEx</vt:lpstr>
      <vt:lpstr>GTEx</vt:lpstr>
      <vt:lpstr>GTEx</vt:lpstr>
      <vt:lpstr>GTEx</vt:lpstr>
      <vt:lpstr>GTEx Portal Examples</vt:lpstr>
      <vt:lpstr>GTEx Portal Examples</vt:lpstr>
      <vt:lpstr>GTEx Portal Examples</vt:lpstr>
      <vt:lpstr>GTEx Portal Examples</vt:lpstr>
      <vt:lpstr>GTEx Portal Examples</vt:lpstr>
      <vt:lpstr>GTEx Portal Examples</vt:lpstr>
      <vt:lpstr>GTEx Portal Examples</vt:lpstr>
      <vt:lpstr>GTEx Portal Examples</vt:lpstr>
      <vt:lpstr>Genotype + transcriptome integration</vt:lpstr>
      <vt:lpstr>Genotype + transcriptome integration</vt:lpstr>
      <vt:lpstr>TWAS</vt:lpstr>
      <vt:lpstr>TWAS </vt:lpstr>
      <vt:lpstr>PrediXcan conceptual model</vt:lpstr>
      <vt:lpstr>PrediXcan – training data</vt:lpstr>
      <vt:lpstr>PrediXcan - TWAS</vt:lpstr>
      <vt:lpstr>PrediXcan – note on model selection</vt:lpstr>
      <vt:lpstr>PrediXcan – note on model selection</vt:lpstr>
      <vt:lpstr>Applying PrediXcan</vt:lpstr>
      <vt:lpstr>Running PrediXcan</vt:lpstr>
      <vt:lpstr>Running PrediXcan</vt:lpstr>
      <vt:lpstr>TWAS with only GWAS summary statistics</vt:lpstr>
      <vt:lpstr>TWAS with only GWAS summary statistics</vt:lpstr>
      <vt:lpstr>Summary statistic TWAS with S-PrediXcan</vt:lpstr>
      <vt:lpstr>S-PrediXcan</vt:lpstr>
      <vt:lpstr>S-PrediXcan performance</vt:lpstr>
      <vt:lpstr>MetaXcan: S-PrediXcan “pipeline”/framework</vt:lpstr>
      <vt:lpstr>S-PrediXcan/MetaXcan implementation</vt:lpstr>
      <vt:lpstr>S-PrediXcan/MetaXcan implementation</vt:lpstr>
      <vt:lpstr>Further extension: (S-)MultiXcan</vt:lpstr>
      <vt:lpstr>Further evaluation of PrediXcan</vt:lpstr>
      <vt:lpstr>Further evaluation of PrediXcan</vt:lpstr>
      <vt:lpstr>Further evaluation of PrediXcan</vt:lpstr>
      <vt:lpstr>How accurate is PrediXcan across populations?</vt:lpstr>
      <vt:lpstr>How accurate is PrediXcan across populations?</vt:lpstr>
      <vt:lpstr>How accurate is PrediXcan across populations?</vt:lpstr>
      <vt:lpstr>Further suggested reading</vt:lpstr>
      <vt:lpstr>Another common TWAS framework: FUSION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Browsers</dc:title>
  <dc:creator>Minster, Ryan L</dc:creator>
  <cp:lastModifiedBy>Chernus, Jonathan M</cp:lastModifiedBy>
  <cp:revision>779</cp:revision>
  <dcterms:created xsi:type="dcterms:W3CDTF">2016-09-16T14:23:11Z</dcterms:created>
  <dcterms:modified xsi:type="dcterms:W3CDTF">2025-04-15T12:25:08Z</dcterms:modified>
</cp:coreProperties>
</file>